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95EC-1CED-4919-A5EE-995AD2F5F255}" type="datetimeFigureOut">
              <a:rPr lang="lv-LV" smtClean="0"/>
              <a:t>12.01.2017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0C1A-5C42-4669-A109-5806E7B48409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628384" cy="1470025"/>
          </a:xfrm>
        </p:spPr>
        <p:txBody>
          <a:bodyPr>
            <a:normAutofit/>
          </a:bodyPr>
          <a:lstStyle/>
          <a:p>
            <a:r>
              <a:rPr lang="lv-LV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Vienādības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Vienādības </a:t>
            </a:r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 flipH="1">
            <a:off x="2643174" y="1340768"/>
            <a:ext cx="1928826" cy="9452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72832" y="22694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Skaitliskas</a:t>
            </a:r>
          </a:p>
        </p:txBody>
      </p:sp>
      <p:cxnSp>
        <p:nvCxnSpPr>
          <p:cNvPr id="10" name="Straight Arrow Connector 9"/>
          <p:cNvCxnSpPr>
            <a:stCxn id="2" idx="2"/>
          </p:cNvCxnSpPr>
          <p:nvPr/>
        </p:nvCxnSpPr>
        <p:spPr>
          <a:xfrm>
            <a:off x="4572000" y="1340768"/>
            <a:ext cx="2428892" cy="1016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12160" y="232256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Burtveida</a:t>
            </a:r>
            <a:endParaRPr lang="lv-LV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1485306" y="2745480"/>
            <a:ext cx="1214446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99752" y="2745480"/>
            <a:ext cx="857256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8634" y="335699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Patiesas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76322" y="335013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Aplamas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4429124" y="2807774"/>
            <a:ext cx="2571768" cy="20717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984268" y="2838185"/>
            <a:ext cx="17418" cy="12388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00892" y="2807774"/>
            <a:ext cx="1071570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39704" y="34141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Identitātes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2160" y="404745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29528" y="4909003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Vienādojumi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16" grpId="0" build="p"/>
      <p:bldP spid="28" grpId="0" build="p"/>
      <p:bldP spid="29" grpId="0" build="p"/>
      <p:bldP spid="36" grpId="0" build="p"/>
      <p:bldP spid="37" grpId="0" build="p"/>
      <p:bldP spid="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vienādojumu sauc vienādību, kas satur vienu vai vairākus nezināmos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492896"/>
            <a:ext cx="885698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lv-LV" b="1" dirty="0"/>
              <a:t>Atrisināt vienādojumu nozīmē atrast nezināmo vērtības.</a:t>
            </a:r>
          </a:p>
          <a:p>
            <a:pPr>
              <a:buFont typeface="Wingdings" pitchFamily="2" charset="2"/>
              <a:buChar char="v"/>
            </a:pPr>
            <a:endParaRPr lang="lv-LV" sz="800" b="1" dirty="0"/>
          </a:p>
          <a:p>
            <a:pPr>
              <a:buFont typeface="Wingdings" pitchFamily="2" charset="2"/>
              <a:buChar char="v"/>
            </a:pPr>
            <a:r>
              <a:rPr lang="lv-LV" b="1" dirty="0" smtClean="0"/>
              <a:t>Burta </a:t>
            </a:r>
            <a:r>
              <a:rPr lang="lv-LV" b="1" dirty="0"/>
              <a:t>vērtības sauc par vienādojuma saknēm.</a:t>
            </a:r>
          </a:p>
          <a:p>
            <a:pPr>
              <a:buFont typeface="Wingdings" pitchFamily="2" charset="2"/>
              <a:buChar char="v"/>
            </a:pPr>
            <a:endParaRPr lang="lv-LV" sz="800" b="1" dirty="0"/>
          </a:p>
          <a:p>
            <a:pPr algn="just">
              <a:buFont typeface="Wingdings" pitchFamily="2" charset="2"/>
              <a:buChar char="v"/>
            </a:pPr>
            <a:r>
              <a:rPr lang="lv-LV" b="1" dirty="0" smtClean="0"/>
              <a:t>Par </a:t>
            </a:r>
            <a:r>
              <a:rPr lang="lv-LV" b="1" dirty="0"/>
              <a:t>vienādojuma saknēm sauc tās burta vērtības, kuras ievietojot burtu vietā, iegūst patiesu skaitlisko vienādību.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Lineāri vienādojumi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v-LV" b="1" dirty="0"/>
              <a:t> Vienādojumu, kura vispārīgais veids ir</a:t>
            </a:r>
          </a:p>
          <a:p>
            <a:pPr algn="ctr">
              <a:buNone/>
            </a:pPr>
            <a:r>
              <a:rPr lang="lv-LV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b = 0</a:t>
            </a:r>
          </a:p>
          <a:p>
            <a:pPr algn="ctr">
              <a:buNone/>
            </a:pPr>
            <a:r>
              <a:rPr 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</a:t>
            </a:r>
          </a:p>
          <a:p>
            <a:pPr algn="ctr">
              <a:buNone/>
            </a:pPr>
            <a:r>
              <a:rPr lang="lv-LV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</a:t>
            </a:r>
            <a:r>
              <a:rPr lang="lv-LV" dirty="0"/>
              <a:t>, </a:t>
            </a:r>
          </a:p>
          <a:p>
            <a:pPr algn="ctr">
              <a:buNone/>
            </a:pPr>
            <a:r>
              <a:rPr 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 </a:t>
            </a:r>
          </a:p>
          <a:p>
            <a:pPr algn="ctr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– nezināmais</a:t>
            </a:r>
          </a:p>
          <a:p>
            <a:pPr algn="ctr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b – </a:t>
            </a:r>
            <a:r>
              <a:rPr lang="lv-LV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jebkuri </a:t>
            </a:r>
            <a:r>
              <a:rPr lang="lv-LV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skaitļi</a:t>
            </a:r>
            <a:r>
              <a:rPr lang="lv-LV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sauc 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lineāru</a:t>
            </a:r>
            <a:r>
              <a:rPr 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vienādojumu</a:t>
            </a:r>
            <a:endParaRPr lang="lv-LV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Lineāru vienādojumu piemēri </a:t>
            </a:r>
            <a:r>
              <a:rPr lang="lv-LV" sz="3100" b="1" u="sng" dirty="0">
                <a:solidFill>
                  <a:srgbClr val="C00000"/>
                </a:solidFill>
              </a:rPr>
              <a:t>(</a:t>
            </a:r>
            <a:r>
              <a:rPr lang="lv-LV" sz="3100" b="1" u="sng" dirty="0" err="1">
                <a:solidFill>
                  <a:srgbClr val="C00000"/>
                </a:solidFill>
              </a:rPr>
              <a:t>ax</a:t>
            </a:r>
            <a:r>
              <a:rPr lang="lv-LV" sz="3100" b="1" u="sng" dirty="0">
                <a:solidFill>
                  <a:srgbClr val="C00000"/>
                </a:solidFill>
              </a:rPr>
              <a:t> + b = 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lv-LV" b="1" dirty="0"/>
              <a:t>4x – 1 = 0</a:t>
            </a:r>
          </a:p>
          <a:p>
            <a:pPr marL="514350" indent="-514350">
              <a:buNone/>
            </a:pPr>
            <a:r>
              <a:rPr lang="lv-LV" dirty="0"/>
              <a:t>nezināmais – ...; a = ...; b = ...</a:t>
            </a:r>
          </a:p>
          <a:p>
            <a:pPr marL="514350" indent="-514350">
              <a:buNone/>
            </a:pPr>
            <a:r>
              <a:rPr lang="lv-LV" b="1" dirty="0"/>
              <a:t>2)</a:t>
            </a:r>
            <a:r>
              <a:rPr lang="lv-LV" dirty="0"/>
              <a:t> </a:t>
            </a:r>
            <a:r>
              <a:rPr lang="lv-LV" b="1" dirty="0"/>
              <a:t>2a – 3 = 0</a:t>
            </a:r>
          </a:p>
          <a:p>
            <a:pPr marL="514350" indent="-514350">
              <a:buNone/>
            </a:pPr>
            <a:r>
              <a:rPr lang="lv-LV" dirty="0"/>
              <a:t>nezināmais – ...; a = ...; b = ...</a:t>
            </a:r>
          </a:p>
          <a:p>
            <a:pPr marL="514350" indent="-514350">
              <a:buNone/>
            </a:pPr>
            <a:r>
              <a:rPr lang="lv-LV" b="1" dirty="0"/>
              <a:t>3)</a:t>
            </a:r>
            <a:r>
              <a:rPr lang="lv-LV" dirty="0"/>
              <a:t> </a:t>
            </a:r>
            <a:r>
              <a:rPr lang="lv-LV" b="1" dirty="0"/>
              <a:t>6 – 5m = 0</a:t>
            </a:r>
          </a:p>
          <a:p>
            <a:pPr marL="514350" indent="-514350">
              <a:buNone/>
            </a:pPr>
            <a:r>
              <a:rPr lang="lv-LV" dirty="0"/>
              <a:t>nezināmais – ...; a = ...; b = ...</a:t>
            </a:r>
          </a:p>
          <a:p>
            <a:pPr marL="514350" indent="-514350">
              <a:buNone/>
            </a:pPr>
            <a:r>
              <a:rPr lang="lv-LV" b="1" dirty="0"/>
              <a:t>4)</a:t>
            </a:r>
            <a:r>
              <a:rPr lang="lv-LV" dirty="0"/>
              <a:t> </a:t>
            </a:r>
            <a:r>
              <a:rPr lang="lv-LV" b="1" dirty="0"/>
              <a:t>0 = 5y – 8</a:t>
            </a:r>
          </a:p>
          <a:p>
            <a:pPr marL="514350" indent="-514350">
              <a:buNone/>
            </a:pPr>
            <a:r>
              <a:rPr lang="lv-LV" dirty="0"/>
              <a:t>nezināmais - ...; a = ...; b = ...</a:t>
            </a:r>
          </a:p>
          <a:p>
            <a:pPr marL="514350" indent="-514350">
              <a:buNone/>
            </a:pPr>
            <a:endParaRPr lang="lv-LV" dirty="0"/>
          </a:p>
          <a:p>
            <a:pPr marL="514350" indent="-514350">
              <a:buNone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lv-LV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Paldies!</a:t>
            </a:r>
            <a:endParaRPr lang="lv-LV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Vienādības</vt:lpstr>
      <vt:lpstr>Vienādības </vt:lpstr>
      <vt:lpstr>Par vienādojumu sauc vienādību, kas satur vienu vai vairākus nezināmos </vt:lpstr>
      <vt:lpstr>Lineāri vienādojumi</vt:lpstr>
      <vt:lpstr>Lineāru vienādojumu piemēri (ax + b = 0) </vt:lpstr>
      <vt:lpstr>Paldies!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Vienādības</dc:title>
  <dc:creator>Anrijs</dc:creator>
  <cp:lastModifiedBy>P</cp:lastModifiedBy>
  <cp:revision>12</cp:revision>
  <dcterms:created xsi:type="dcterms:W3CDTF">2013-10-21T09:47:45Z</dcterms:created>
  <dcterms:modified xsi:type="dcterms:W3CDTF">2017-01-12T19:40:50Z</dcterms:modified>
</cp:coreProperties>
</file>