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67" r:id="rId4"/>
    <p:sldId id="260" r:id="rId5"/>
    <p:sldId id="276" r:id="rId6"/>
    <p:sldId id="263" r:id="rId7"/>
    <p:sldId id="262" r:id="rId8"/>
    <p:sldId id="273" r:id="rId9"/>
    <p:sldId id="277" r:id="rId10"/>
    <p:sldId id="278" r:id="rId11"/>
    <p:sldId id="279" r:id="rId12"/>
    <p:sldId id="270" r:id="rId13"/>
    <p:sldId id="282" r:id="rId14"/>
    <p:sldId id="280" r:id="rId15"/>
    <p:sldId id="272" r:id="rId16"/>
    <p:sldId id="281" r:id="rId17"/>
    <p:sldId id="274" r:id="rId18"/>
    <p:sldId id="265" r:id="rId19"/>
    <p:sldId id="266" r:id="rId2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7E2-2553-48B3-AEC5-FB840E9A6766}" type="datetimeFigureOut">
              <a:rPr lang="lv-LV" smtClean="0"/>
              <a:pPr/>
              <a:t>13.01.2017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6DAC-1D73-482A-963B-18F496D1E57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500306"/>
            <a:ext cx="8176422" cy="1144718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v-LV" sz="6600" dirty="0">
                <a:solidFill>
                  <a:srgbClr val="C00000"/>
                </a:solidFill>
              </a:rPr>
              <a:t>Virknes jēdziens </a:t>
            </a:r>
          </a:p>
        </p:txBody>
      </p:sp>
    </p:spTree>
    <p:extLst>
      <p:ext uri="{BB962C8B-B14F-4D97-AF65-F5344CB8AC3E}">
        <p14:creationId xmlns:p14="http://schemas.microsoft.com/office/powerpoint/2010/main" val="5528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Uzraksti secīgi viencipara naturālos skaitļus, sākot ar lielāko!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708920"/>
            <a:ext cx="8229600" cy="1080120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lv-LV"/>
            </a:defPPr>
            <a:lvl1pPr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b="0" dirty="0"/>
              <a:t>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8368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36104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Kas raksturo šos skaitļus?  </a:t>
            </a:r>
          </a:p>
        </p:txBody>
      </p:sp>
      <p:sp>
        <p:nvSpPr>
          <p:cNvPr id="3" name="Taisnstūris 2"/>
          <p:cNvSpPr/>
          <p:nvPr/>
        </p:nvSpPr>
        <p:spPr>
          <a:xfrm>
            <a:off x="395536" y="3933056"/>
            <a:ext cx="8229600" cy="936104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lv-LV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21; 21; 21; 21; 21; 21; 21; </a:t>
            </a:r>
            <a:r>
              <a:rPr lang="lv-LV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......…</a:t>
            </a:r>
            <a:endParaRPr lang="lv-LV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4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988161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Skaitļu virknes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143248"/>
            <a:ext cx="7846640" cy="2495552"/>
          </a:xfr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Skaitļu 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virknes ir secīgu skaitļu kopa,</a:t>
            </a:r>
          </a:p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kurā visi skaitļi tiek veidoti pēc kādas</a:t>
            </a:r>
          </a:p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vienotas likumsakarības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1560" y="692696"/>
            <a:ext cx="7846640" cy="988161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Piemēram: </a:t>
            </a:r>
            <a:endParaRPr lang="lv-LV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1560" y="1916832"/>
            <a:ext cx="7846640" cy="4752528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1; 5; 9;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17;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25.</a:t>
            </a:r>
          </a:p>
          <a:p>
            <a:pPr marL="457200" indent="-457200">
              <a:buAutoNum type="alphaLcParenR"/>
            </a:pPr>
            <a:endParaRPr lang="lv-LV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–0,2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–5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–625 </a:t>
            </a:r>
            <a:r>
              <a:rPr lang="lv-LV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lv-LV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12; 6;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1,5;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endParaRPr lang="lv-LV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1; 3; 5; 7; 9.</a:t>
            </a:r>
          </a:p>
          <a:p>
            <a:endParaRPr lang="lv-LV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–3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–6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–9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–18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endParaRPr lang="lv-LV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–2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0;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–2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0;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–2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endParaRPr lang="lv-LV" sz="1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–1.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5824" y="2044880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solidFill>
                  <a:schemeClr val="accent3">
                    <a:lumMod val="50000"/>
                  </a:schemeClr>
                </a:solidFill>
              </a:rPr>
              <a:t>Kādas likumsakarības saskati, lai atrastu trūkstošos skaitļus?</a:t>
            </a:r>
          </a:p>
          <a:p>
            <a:pPr algn="ctr"/>
            <a:endParaRPr lang="lv-LV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lv-LV" sz="3200" b="1" dirty="0">
                <a:solidFill>
                  <a:schemeClr val="accent3">
                    <a:lumMod val="50000"/>
                  </a:schemeClr>
                </a:solidFill>
              </a:rPr>
              <a:t>Kādas atšķirības saskati starp piemēriem?</a:t>
            </a:r>
          </a:p>
        </p:txBody>
      </p:sp>
    </p:spTree>
    <p:extLst>
      <p:ext uri="{BB962C8B-B14F-4D97-AF65-F5344CB8AC3E}">
        <p14:creationId xmlns:p14="http://schemas.microsoft.com/office/powerpoint/2010/main" val="33225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7288" y="1988840"/>
            <a:ext cx="7840912" cy="4464496"/>
          </a:xfrm>
          <a:prstGeom prst="rect">
            <a:avLst/>
          </a:prstGeom>
          <a:gradFill>
            <a:gsLst>
              <a:gs pos="97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None/>
            </a:pPr>
            <a:r>
              <a:rPr lang="lv-LV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Augošas</a:t>
            </a:r>
          </a:p>
          <a:p>
            <a:pPr marL="457200" indent="-457200">
              <a:buFont typeface="Arial" pitchFamily="34" charset="0"/>
              <a:buNone/>
            </a:pPr>
            <a:endParaRPr lang="lv-LV" sz="1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2. Dilstošas</a:t>
            </a:r>
          </a:p>
          <a:p>
            <a:pPr>
              <a:buFont typeface="Arial" pitchFamily="34" charset="0"/>
              <a:buNone/>
            </a:pPr>
            <a:endParaRPr lang="lv-LV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3. Bezgalīgas</a:t>
            </a:r>
          </a:p>
          <a:p>
            <a:pPr>
              <a:buFont typeface="Arial" pitchFamily="34" charset="0"/>
              <a:buNone/>
            </a:pPr>
            <a:endParaRPr lang="lv-LV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4. Galīgas</a:t>
            </a:r>
          </a:p>
          <a:p>
            <a:pPr>
              <a:buFont typeface="Arial" pitchFamily="34" charset="0"/>
              <a:buNone/>
            </a:pPr>
            <a:endParaRPr lang="lv-LV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5. Ne </a:t>
            </a:r>
            <a:r>
              <a:rPr lang="lv-LV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augošas, </a:t>
            </a: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dilstošas</a:t>
            </a:r>
          </a:p>
          <a:p>
            <a:pPr>
              <a:buFont typeface="Arial" pitchFamily="34" charset="0"/>
              <a:buNone/>
            </a:pPr>
            <a:endParaRPr lang="lv-LV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6. </a:t>
            </a:r>
            <a:r>
              <a:rPr lang="lv-LV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Konstantas</a:t>
            </a:r>
            <a:endParaRPr lang="lv-LV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692696"/>
            <a:ext cx="7846640" cy="988161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Skaitļu virknes īpašības </a:t>
            </a:r>
            <a:endParaRPr lang="lv-LV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92080" y="3356992"/>
            <a:ext cx="28873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None/>
            </a:pPr>
            <a:r>
              <a:rPr lang="lv-LV" sz="3200" b="1" dirty="0">
                <a:solidFill>
                  <a:schemeClr val="accent3">
                    <a:lumMod val="50000"/>
                  </a:schemeClr>
                </a:solidFill>
              </a:rPr>
              <a:t>Mini savus piemērus atbilstoši katrai īpašībai! </a:t>
            </a:r>
          </a:p>
        </p:txBody>
      </p:sp>
    </p:spTree>
    <p:extLst>
      <p:ext uri="{BB962C8B-B14F-4D97-AF65-F5344CB8AC3E}">
        <p14:creationId xmlns:p14="http://schemas.microsoft.com/office/powerpoint/2010/main" val="18099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8175852" cy="2592288"/>
          </a:xfrm>
          <a:gradFill>
            <a:gsLst>
              <a:gs pos="92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lv-LV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Virknes </a:t>
            </a: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elementi </a:t>
            </a:r>
          </a:p>
          <a:p>
            <a:pPr algn="ctr">
              <a:lnSpc>
                <a:spcPct val="110000"/>
              </a:lnSpc>
            </a:pP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un </a:t>
            </a:r>
          </a:p>
          <a:p>
            <a:pPr algn="ctr">
              <a:lnSpc>
                <a:spcPct val="110000"/>
              </a:lnSpc>
            </a:pP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to  </a:t>
            </a:r>
            <a:r>
              <a:rPr lang="lv-LV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apzīmējumi</a:t>
            </a:r>
            <a:endParaRPr lang="lv-LV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404664"/>
            <a:ext cx="8229600" cy="6048672"/>
          </a:xfrm>
          <a:prstGeom prst="rect">
            <a:avLst/>
          </a:prstGeom>
          <a:gradFill>
            <a:gsLst>
              <a:gs pos="93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anchor="ctr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</a:t>
            </a:r>
            <a:r>
              <a:rPr lang="lv-LV" sz="1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piemēram, skaitļu </a:t>
            </a:r>
            <a:r>
              <a:rPr lang="lv-LV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virkne</a:t>
            </a:r>
            <a:endParaRPr lang="lv-LV" sz="1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lv-LV" sz="11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 4; 6; 8; 10; </a:t>
            </a:r>
            <a:r>
              <a:rPr lang="lv-LV" sz="11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</a:t>
            </a:r>
            <a:endParaRPr lang="lv-LV" sz="11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lv-LV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algn="ctr">
              <a:buFont typeface="Arial" pitchFamily="34" charset="0"/>
              <a:buNone/>
            </a:pPr>
            <a:r>
              <a:rPr lang="lv-LV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</a:t>
            </a:r>
            <a:endParaRPr lang="lv-LV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lv-LV" sz="5900" b="1" dirty="0" smtClean="0">
                <a:sym typeface="Wingdings"/>
              </a:rPr>
              <a:t>     </a:t>
            </a:r>
            <a:r>
              <a:rPr lang="lv-LV" sz="9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v-LV" sz="9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virknes pieraksts vispārīgi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lv-LV" sz="9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(</a:t>
            </a:r>
            <a:r>
              <a:rPr lang="lv-LV" sz="98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v-LV" sz="9800" b="1" baseline="-250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lv-LV" sz="9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2; 4; 6; 8; 10; </a:t>
            </a:r>
            <a:r>
              <a:rPr lang="lv-LV" sz="9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lv-LV" sz="8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None/>
            </a:pP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2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; 4; </a:t>
            </a:r>
            <a:r>
              <a:rPr lang="lv-LV" sz="9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...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– virknes locekļi –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v-LV" sz="9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</a:t>
            </a:r>
            <a:r>
              <a:rPr lang="lv-LV" sz="9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; </a:t>
            </a:r>
            <a:r>
              <a:rPr lang="lv-LV" sz="9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lv-LV" sz="9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>
              <a:buFont typeface="Arial" pitchFamily="34" charset="0"/>
              <a:buNone/>
            </a:pPr>
            <a:endParaRPr lang="lv-LV" sz="59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>
              <a:buFont typeface="Arial" pitchFamily="34" charset="0"/>
              <a:buNone/>
            </a:pPr>
            <a:r>
              <a:rPr lang="lv-LV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2 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atrodas dotās virknes 1. vietā: </a:t>
            </a:r>
            <a:r>
              <a:rPr lang="lv-LV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v-LV" sz="9800" b="1" baseline="-25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= 2</a:t>
            </a:r>
          </a:p>
          <a:p>
            <a:pPr>
              <a:buFont typeface="Arial" pitchFamily="34" charset="0"/>
              <a:buNone/>
            </a:pPr>
            <a:r>
              <a:rPr lang="lv-LV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4 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atrodas –                       2. vietā:  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v-LV" sz="9800" b="1" baseline="-25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= 4 </a:t>
            </a:r>
            <a:r>
              <a:rPr lang="lv-LV" sz="9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...</a:t>
            </a:r>
            <a:r>
              <a:rPr lang="lv-LV" sz="9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lv-LV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lv-LV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Katra 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virknes elementa  (virknes 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locekļa) vietu</a:t>
            </a:r>
          </a:p>
          <a:p>
            <a:pPr>
              <a:buFont typeface="Arial" pitchFamily="34" charset="0"/>
              <a:buNone/>
            </a:pP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raksturo </a:t>
            </a:r>
            <a:r>
              <a:rPr lang="lv-LV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tā kārtas numurs</a:t>
            </a:r>
            <a:r>
              <a:rPr lang="lv-LV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.</a:t>
            </a:r>
            <a:endParaRPr lang="lv-LV" sz="9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3015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50" y="476672"/>
            <a:ext cx="8412775" cy="2304256"/>
          </a:xfrm>
          <a:gradFill>
            <a:gsLst>
              <a:gs pos="92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Font typeface="Arial" pitchFamily="34" charset="0"/>
            </a:pP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Virkņu </a:t>
            </a:r>
            <a:b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lv-LV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uzdošanas </a:t>
            </a: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(definēšanas) </a:t>
            </a:r>
            <a:r>
              <a:rPr lang="lv-LV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iespējas </a:t>
            </a: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(veidi)</a:t>
            </a:r>
          </a:p>
        </p:txBody>
      </p:sp>
      <p:cxnSp>
        <p:nvCxnSpPr>
          <p:cNvPr id="6" name="Straight Arrow Connector 5"/>
          <p:cNvCxnSpPr>
            <a:stCxn id="2" idx="2"/>
            <a:endCxn id="25" idx="0"/>
          </p:cNvCxnSpPr>
          <p:nvPr/>
        </p:nvCxnSpPr>
        <p:spPr>
          <a:xfrm flipH="1">
            <a:off x="1337942" y="2780928"/>
            <a:ext cx="3305496" cy="1166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2"/>
            <a:endCxn id="26" idx="0"/>
          </p:cNvCxnSpPr>
          <p:nvPr/>
        </p:nvCxnSpPr>
        <p:spPr>
          <a:xfrm>
            <a:off x="4643438" y="2780928"/>
            <a:ext cx="380369" cy="1816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27" idx="0"/>
          </p:cNvCxnSpPr>
          <p:nvPr/>
        </p:nvCxnSpPr>
        <p:spPr>
          <a:xfrm>
            <a:off x="4643438" y="2780928"/>
            <a:ext cx="2781808" cy="1570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24" idx="0"/>
          </p:cNvCxnSpPr>
          <p:nvPr/>
        </p:nvCxnSpPr>
        <p:spPr>
          <a:xfrm flipH="1">
            <a:off x="3286117" y="2780928"/>
            <a:ext cx="1357321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32817" y="3933056"/>
            <a:ext cx="250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7834" y="3946961"/>
            <a:ext cx="232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Apraksts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43085" y="4597657"/>
            <a:ext cx="2361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Daļa virknes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3098" y="4351435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Rekurences</a:t>
            </a:r>
            <a:r>
              <a:rPr lang="lv-LV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sakarība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050" y="5549729"/>
            <a:ext cx="8412776" cy="1077218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lnSpcReduction="10000"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Sameklē piemērus </a:t>
            </a:r>
            <a:endParaRPr lang="lv-LV" dirty="0" smtClean="0"/>
          </a:p>
          <a:p>
            <a:r>
              <a:rPr lang="lv-LV" dirty="0" smtClean="0"/>
              <a:t>katram </a:t>
            </a:r>
            <a:r>
              <a:rPr lang="lv-LV" dirty="0"/>
              <a:t>virknes definēšanas veidam!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build="p"/>
      <p:bldP spid="25" grpId="0" build="p"/>
      <p:bldP spid="26" grpId="0" build="p"/>
      <p:bldP spid="27" grpId="0" build="p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Iepazīsties ar šiem zinātniekiem!</a:t>
            </a:r>
            <a:endParaRPr lang="lv-LV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504" y="1569819"/>
            <a:ext cx="4038600" cy="635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3200" dirty="0" smtClean="0"/>
              <a:t> </a:t>
            </a:r>
            <a:r>
              <a:rPr lang="lv-LV" sz="3200" b="1" dirty="0" smtClean="0"/>
              <a:t>L</a:t>
            </a:r>
            <a:r>
              <a:rPr lang="lv-LV" sz="3200" b="1" dirty="0"/>
              <a:t>. </a:t>
            </a:r>
            <a:r>
              <a:rPr lang="lv-LV" sz="3200" b="1" dirty="0" err="1"/>
              <a:t>Fibonači</a:t>
            </a:r>
            <a:endParaRPr lang="lv-LV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7976" y="908720"/>
            <a:ext cx="1662336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sz="3200" dirty="0"/>
              <a:t> </a:t>
            </a:r>
          </a:p>
          <a:p>
            <a:pPr algn="r">
              <a:buNone/>
            </a:pPr>
            <a:r>
              <a:rPr lang="lv-LV" sz="3200" b="1" dirty="0"/>
              <a:t>K. Gauss</a:t>
            </a:r>
          </a:p>
        </p:txBody>
      </p:sp>
      <p:pic>
        <p:nvPicPr>
          <p:cNvPr id="2050" name="Picture 2" descr="https://encrypted-tbn0.gstatic.com/images?q=tbn:ANd9GcRLMK-mz96xjb29lkb7rQGeix2qTswgaTdRZpx_lXMjEXrHG1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2" y="2172234"/>
            <a:ext cx="2844000" cy="356395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https://encrypted-tbn3.gstatic.com/images?q=tbn:ANd9GcQjWyx-docNpxGJra7e-aT60dP5TpZV1ISWGST-cCln-45C6Xbe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105" y="2172234"/>
            <a:ext cx="2664000" cy="359640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61144" y="5397996"/>
            <a:ext cx="8229600" cy="1229360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lv-LV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Kāds šiem zinātniekiem ir sakars ar skaitļu virknēm?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2743896"/>
            <a:ext cx="8229600" cy="1107996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252" y="2500306"/>
            <a:ext cx="7858180" cy="1107996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algn="ctr">
              <a:spcBef>
                <a:spcPct val="0"/>
              </a:spcBef>
              <a:buNone/>
              <a:defRPr sz="6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Padomā un atbildi!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5685"/>
            <a:ext cx="8791460" cy="994122"/>
          </a:xfrm>
          <a:ln w="53975">
            <a:solidFill>
              <a:schemeClr val="bg1">
                <a:alpha val="30000"/>
              </a:schemeClr>
            </a:solidFill>
          </a:ln>
        </p:spPr>
        <p:txBody>
          <a:bodyPr>
            <a:normAutofit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Kāds attēls būs nākošais?</a:t>
            </a:r>
          </a:p>
        </p:txBody>
      </p:sp>
      <p:pic>
        <p:nvPicPr>
          <p:cNvPr id="3" name="Picture 2" descr="Skatīt detalizē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07" y="3023027"/>
            <a:ext cx="2088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C:\Users\Anrijs\AppData\Local\Microsoft\Windows\Temporary Internet Files\Content.IE5\49OG9N0M\MP90041007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503" y="3069192"/>
            <a:ext cx="2124000" cy="2081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 descr="Skatīt detalizē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8305" y="3069192"/>
            <a:ext cx="2088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70321" y="2438252"/>
            <a:ext cx="62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856" y="2438251"/>
            <a:ext cx="62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v-LV"/>
            </a:defPPr>
            <a:lvl1pPr algn="ctr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2.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3911" y="2438251"/>
            <a:ext cx="62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v-LV"/>
            </a:defPPr>
            <a:lvl1pPr algn="ctr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3.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4328" y="2484417"/>
            <a:ext cx="62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v-LV"/>
            </a:defPPr>
            <a:lvl1pPr algn="ctr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4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778866" y="3051578"/>
            <a:ext cx="2088791" cy="20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 descr="C:\Program Files\Microsoft Office\MEDIA\CAGCAT10\j0157763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519" y="3309429"/>
            <a:ext cx="784721" cy="9836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Attēls 4" descr="C:\Program Files\Microsoft Office\MEDIA\CAGCAT10\j0157763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9516"/>
            <a:ext cx="936104" cy="10035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Attēls 5" descr="C:\Program Files\Microsoft Office\MEDIA\CAGCAT10\j0183290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326" y="3312949"/>
            <a:ext cx="931034" cy="10521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Attēls 6" descr="C:\Program Files\Microsoft Office\MEDIA\CAGCAT10\j0183290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5946"/>
            <a:ext cx="936104" cy="11111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Attēls 7" descr="C:\Program Files\Microsoft Office\MEDIA\CAGCAT10\j0183328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0469"/>
            <a:ext cx="1080120" cy="10146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Attēls 8" descr="C:\Program Files\Microsoft Office\MEDIA\CAGCAT10\j0199661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145" y="3350469"/>
            <a:ext cx="841871" cy="10146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Attēls 9" descr="C:\Program Files\Microsoft Office\MEDIA\CAGCAT10\j0199727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85" y="3308158"/>
            <a:ext cx="910451" cy="9849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7956376" y="2924944"/>
            <a:ext cx="1080120" cy="18620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txBody>
          <a:bodyPr wrap="square" rtlCol="0">
            <a:spAutoFit/>
          </a:bodyPr>
          <a:lstStyle/>
          <a:p>
            <a:r>
              <a:rPr lang="lv-LV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lv-LV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76672"/>
            <a:ext cx="8568952" cy="864096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 smtClean="0"/>
              <a:t>2</a:t>
            </a:r>
            <a:r>
              <a:rPr lang="lv-LV" dirty="0"/>
              <a:t>. Kura figūra būs nākamā?</a:t>
            </a:r>
          </a:p>
        </p:txBody>
      </p:sp>
    </p:spTree>
    <p:extLst>
      <p:ext uri="{BB962C8B-B14F-4D97-AF65-F5344CB8AC3E}">
        <p14:creationId xmlns:p14="http://schemas.microsoft.com/office/powerpoint/2010/main" val="4296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29600" cy="1143000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Kāpēc?</a:t>
            </a:r>
          </a:p>
        </p:txBody>
      </p:sp>
      <p:pic>
        <p:nvPicPr>
          <p:cNvPr id="3" name="Attēls 2" descr="C:\Program Files\Microsoft Office\MEDIA\CAGCAT10\j0183328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236" y="2348880"/>
            <a:ext cx="1944216" cy="18665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/>
          <p:cNvSpPr txBox="1"/>
          <p:nvPr/>
        </p:nvSpPr>
        <p:spPr>
          <a:xfrm>
            <a:off x="448152" y="1399088"/>
            <a:ext cx="2664296" cy="936104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Atbilde: </a:t>
            </a:r>
          </a:p>
        </p:txBody>
      </p:sp>
    </p:spTree>
    <p:extLst>
      <p:ext uri="{BB962C8B-B14F-4D97-AF65-F5344CB8AC3E}">
        <p14:creationId xmlns:p14="http://schemas.microsoft.com/office/powerpoint/2010/main" val="6880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916153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Virknes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143248"/>
            <a:ext cx="7772400" cy="2662016"/>
          </a:xfr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anchor="ctr">
            <a:normAutofit/>
          </a:bodyPr>
          <a:lstStyle/>
          <a:p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Virknes </a:t>
            </a:r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secīgu objektu kopa, kurā katrs</a:t>
            </a:r>
          </a:p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nākamais objekts tiek veidots pēc kādas</a:t>
            </a:r>
          </a:p>
          <a:p>
            <a:r>
              <a:rPr lang="lv-LV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noteiktas, vienotas likumsakarības.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78530"/>
            <a:ext cx="8280920" cy="1754326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lv-LV"/>
            </a:defPPr>
            <a:lvl1pPr algn="ctr">
              <a:spcBef>
                <a:spcPct val="0"/>
              </a:spcBef>
              <a:buNone/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3. Vai visos piemēros ir dotas </a:t>
            </a:r>
            <a:r>
              <a:rPr lang="lv-LV" dirty="0">
                <a:solidFill>
                  <a:srgbClr val="C00000"/>
                </a:solidFill>
              </a:rPr>
              <a:t>virknes</a:t>
            </a:r>
            <a:r>
              <a:rPr lang="lv-LV" dirty="0"/>
              <a:t>?</a:t>
            </a:r>
          </a:p>
          <a:p>
            <a:r>
              <a:rPr lang="lv-LV" dirty="0"/>
              <a:t>Ja piemērā dota virkne, saskati </a:t>
            </a:r>
            <a:r>
              <a:rPr lang="lv-LV" dirty="0">
                <a:solidFill>
                  <a:srgbClr val="C00000"/>
                </a:solidFill>
              </a:rPr>
              <a:t>likumsakarību</a:t>
            </a:r>
            <a:r>
              <a:rPr lang="lv-LV" dirty="0"/>
              <a:t> un turpini!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7" y="2852936"/>
            <a:ext cx="8280920" cy="3708074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2500"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lv-LV" sz="2400" dirty="0" smtClean="0">
                <a:solidFill>
                  <a:schemeClr val="tx1"/>
                </a:solidFill>
              </a:rPr>
              <a:t>a</a:t>
            </a:r>
            <a:r>
              <a:rPr lang="lv-LV" sz="2400" dirty="0">
                <a:solidFill>
                  <a:schemeClr val="tx1"/>
                </a:solidFill>
              </a:rPr>
              <a:t>) Ziema; </a:t>
            </a:r>
            <a:r>
              <a:rPr lang="lv-LV" sz="2400" dirty="0" smtClean="0">
                <a:solidFill>
                  <a:schemeClr val="tx1"/>
                </a:solidFill>
              </a:rPr>
              <a:t>pavasaris; </a:t>
            </a:r>
            <a:r>
              <a:rPr lang="lv-LV" sz="2400" dirty="0">
                <a:solidFill>
                  <a:schemeClr val="tx1"/>
                </a:solidFill>
              </a:rPr>
              <a:t>vasara; rudens; </a:t>
            </a:r>
            <a:r>
              <a:rPr lang="lv-LV" sz="2400" b="0" dirty="0" smtClean="0">
                <a:solidFill>
                  <a:schemeClr val="tx1"/>
                </a:solidFill>
              </a:rPr>
              <a:t>......</a:t>
            </a:r>
            <a:endParaRPr lang="lv-LV" b="0" dirty="0">
              <a:solidFill>
                <a:schemeClr val="tx1"/>
              </a:solidFill>
            </a:endParaRPr>
          </a:p>
          <a:p>
            <a:endParaRPr lang="lv-LV" sz="1200" dirty="0">
              <a:solidFill>
                <a:schemeClr val="tx1"/>
              </a:solidFill>
            </a:endParaRPr>
          </a:p>
          <a:p>
            <a:pPr algn="l"/>
            <a:r>
              <a:rPr lang="lv-LV" sz="2400" dirty="0">
                <a:solidFill>
                  <a:schemeClr val="tx1"/>
                </a:solidFill>
              </a:rPr>
              <a:t>b) diena; nakts; diena; nakts; </a:t>
            </a:r>
            <a:r>
              <a:rPr lang="lv-LV" sz="2400" b="0" dirty="0" smtClean="0">
                <a:solidFill>
                  <a:schemeClr val="tx1"/>
                </a:solidFill>
              </a:rPr>
              <a:t>......</a:t>
            </a:r>
            <a:r>
              <a:rPr lang="lv-LV" sz="2400" dirty="0" smtClean="0">
                <a:solidFill>
                  <a:schemeClr val="tx1"/>
                </a:solidFill>
              </a:rPr>
              <a:t> </a:t>
            </a:r>
            <a:r>
              <a:rPr lang="lv-LV" sz="2400" dirty="0" smtClean="0"/>
              <a:t>Kāds </a:t>
            </a:r>
            <a:r>
              <a:rPr lang="lv-LV" sz="2400" dirty="0"/>
              <a:t>vārds atradīsies 101. vietā?</a:t>
            </a:r>
            <a:endParaRPr lang="lv-LV" dirty="0"/>
          </a:p>
          <a:p>
            <a:endParaRPr lang="lv-LV" sz="1200" dirty="0">
              <a:solidFill>
                <a:schemeClr val="tx1"/>
              </a:solidFill>
            </a:endParaRPr>
          </a:p>
          <a:p>
            <a:pPr algn="l"/>
            <a:r>
              <a:rPr lang="lv-LV" sz="2400" dirty="0">
                <a:solidFill>
                  <a:schemeClr val="tx1"/>
                </a:solidFill>
              </a:rPr>
              <a:t>c) A; B; C; D; e; A; B; C; D; e; </a:t>
            </a:r>
            <a:r>
              <a:rPr lang="lv-LV" sz="2400" b="0" dirty="0">
                <a:solidFill>
                  <a:schemeClr val="tx1"/>
                </a:solidFill>
              </a:rPr>
              <a:t>...; ...; ...; ...; ...; ...; </a:t>
            </a:r>
            <a:r>
              <a:rPr lang="lv-LV" sz="2400" b="0" dirty="0" smtClean="0">
                <a:solidFill>
                  <a:schemeClr val="tx1"/>
                </a:solidFill>
              </a:rPr>
              <a:t>???</a:t>
            </a:r>
            <a:r>
              <a:rPr lang="lv-LV" b="0" dirty="0" smtClean="0">
                <a:solidFill>
                  <a:schemeClr val="tx1"/>
                </a:solidFill>
              </a:rPr>
              <a:t> </a:t>
            </a:r>
            <a:endParaRPr lang="lv-LV" b="0" dirty="0">
              <a:solidFill>
                <a:schemeClr val="tx1"/>
              </a:solidFill>
            </a:endParaRPr>
          </a:p>
          <a:p>
            <a:endParaRPr lang="lv-LV" sz="1200" dirty="0">
              <a:solidFill>
                <a:schemeClr val="tx1"/>
              </a:solidFill>
            </a:endParaRPr>
          </a:p>
          <a:p>
            <a:pPr algn="l"/>
            <a:r>
              <a:rPr lang="lv-LV" sz="2400" dirty="0">
                <a:solidFill>
                  <a:schemeClr val="tx1"/>
                </a:solidFill>
              </a:rPr>
              <a:t>d) paralelograms; rombs; trapece; taisnstūris; četrstūris; </a:t>
            </a:r>
            <a:r>
              <a:rPr lang="lv-LV" sz="2400" b="0" dirty="0" smtClean="0">
                <a:solidFill>
                  <a:schemeClr val="tx1"/>
                </a:solidFill>
              </a:rPr>
              <a:t>..............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endParaRPr lang="lv-LV" sz="1200" dirty="0">
              <a:solidFill>
                <a:schemeClr val="tx1"/>
              </a:solidFill>
            </a:endParaRPr>
          </a:p>
          <a:p>
            <a:pPr algn="l"/>
            <a:r>
              <a:rPr lang="lv-LV" sz="2400" dirty="0">
                <a:solidFill>
                  <a:schemeClr val="tx1"/>
                </a:solidFill>
              </a:rPr>
              <a:t>e) Aina; Arta; Aiga; Anna; </a:t>
            </a:r>
            <a:r>
              <a:rPr lang="lv-LV" sz="2400" b="0" dirty="0" smtClean="0">
                <a:solidFill>
                  <a:schemeClr val="tx1"/>
                </a:solidFill>
              </a:rPr>
              <a:t>......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aisnstūris 7"/>
          <p:cNvSpPr/>
          <p:nvPr/>
        </p:nvSpPr>
        <p:spPr>
          <a:xfrm>
            <a:off x="323528" y="1762864"/>
            <a:ext cx="8352928" cy="4690472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lv-LV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lv-LV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323528" y="522020"/>
            <a:ext cx="8352928" cy="962764"/>
          </a:xfrm>
          <a:prstGeom prst="rect">
            <a:avLst/>
          </a:prstGeo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4. Atrodi dotajos piemēros nākamo skaitli!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896" y="1952168"/>
            <a:ext cx="3724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1; 2; 3; 4; 5; 6; </a:t>
            </a:r>
            <a:r>
              <a:rPr lang="lv-LV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</a:t>
            </a:r>
            <a:endParaRPr lang="lv-LV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760" y="2650251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lv-LV"/>
            </a:defPPr>
            <a:lvl1pPr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b) 3; 6; 9; 12; 15; </a:t>
            </a:r>
            <a:r>
              <a:rPr lang="lv-LV" b="0" dirty="0"/>
              <a:t>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760" y="3348334"/>
            <a:ext cx="4084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lv-LV"/>
            </a:defPPr>
            <a:lvl1pPr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c) – 1; – 2; – 3; – 4; </a:t>
            </a:r>
            <a:r>
              <a:rPr lang="lv-LV" b="0" dirty="0"/>
              <a:t>......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4512" y="4044110"/>
                <a:ext cx="4743592" cy="892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lv-LV"/>
                </a:defPPr>
                <a:lvl1pPr>
                  <a:defRPr sz="32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lvl1pPr>
              </a:lstStyle>
              <a:p>
                <a:r>
                  <a:rPr lang="lv-LV" dirty="0" smtClean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v-LV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lv-LV" sz="3600" b="1" i="1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lv-LV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lv-LV" sz="3600" b="1" i="1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lv-LV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lv-LV" sz="3600" b="1" i="1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lv-LV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lv-LV" sz="36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lv-LV" sz="3600" b="1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lv-LV" dirty="0" smtClean="0"/>
                  <a:t> </a:t>
                </a:r>
                <a:r>
                  <a:rPr lang="lv-LV" b="0" dirty="0" smtClean="0"/>
                  <a:t>......</a:t>
                </a:r>
                <a:endParaRPr lang="lv-LV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12" y="4044110"/>
                <a:ext cx="4743592" cy="892745"/>
              </a:xfrm>
              <a:prstGeom prst="rect">
                <a:avLst/>
              </a:prstGeom>
              <a:blipFill>
                <a:blip r:embed="rId2"/>
                <a:stretch>
                  <a:fillRect l="-3338" b="-12925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75896" y="5047856"/>
            <a:ext cx="5086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lv-LV"/>
            </a:defPPr>
            <a:lvl1pPr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e) 1; 1; 2; 3; 5; 8; 13; 21; </a:t>
            </a:r>
            <a:r>
              <a:rPr lang="lv-LV" b="0" dirty="0"/>
              <a:t>......</a:t>
            </a:r>
            <a:r>
              <a:rPr lang="lv-LV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1640" y="5743632"/>
            <a:ext cx="3064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lv-LV"/>
            </a:defPPr>
            <a:lvl1pPr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/>
              <a:t>f) 1; 4; 9; 16; </a:t>
            </a:r>
            <a:r>
              <a:rPr lang="lv-LV" b="0" dirty="0"/>
              <a:t>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  <a:gradFill flip="none" rotWithShape="1"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3975">
            <a:solidFill>
              <a:schemeClr val="bg1">
                <a:alpha val="3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Kāds skaitlis atradīsies 8. vietā? </a:t>
            </a:r>
          </a:p>
        </p:txBody>
      </p:sp>
      <p:sp>
        <p:nvSpPr>
          <p:cNvPr id="8" name="Taisnstūris 7"/>
          <p:cNvSpPr/>
          <p:nvPr/>
        </p:nvSpPr>
        <p:spPr>
          <a:xfrm>
            <a:off x="467544" y="2708920"/>
            <a:ext cx="8229600" cy="1296144"/>
          </a:xfrm>
          <a:prstGeom prst="rect">
            <a:avLst/>
          </a:prstGeom>
          <a:gradFill>
            <a:gsLst>
              <a:gs pos="9500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lv-LV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1; 4; 9; 16; </a:t>
            </a:r>
            <a:r>
              <a:rPr lang="lv-LV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...; ...; ...; … ??? </a:t>
            </a:r>
          </a:p>
        </p:txBody>
      </p:sp>
    </p:spTree>
    <p:extLst>
      <p:ext uri="{BB962C8B-B14F-4D97-AF65-F5344CB8AC3E}">
        <p14:creationId xmlns:p14="http://schemas.microsoft.com/office/powerpoint/2010/main" val="5753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545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1. Kāds attēls būs nākošais?</vt:lpstr>
      <vt:lpstr>PowerPoint Presentation</vt:lpstr>
      <vt:lpstr>Kāpēc?</vt:lpstr>
      <vt:lpstr>Virknes </vt:lpstr>
      <vt:lpstr>PowerPoint Presentation</vt:lpstr>
      <vt:lpstr>PowerPoint Presentation</vt:lpstr>
      <vt:lpstr>5. Kāds skaitlis atradīsies 8. vietā? </vt:lpstr>
      <vt:lpstr>6. Uzraksti secīgi viencipara naturālos skaitļus, sākot ar lielāko!</vt:lpstr>
      <vt:lpstr>7. Kas raksturo šos skaitļus?  </vt:lpstr>
      <vt:lpstr>Skaitļu virknes </vt:lpstr>
      <vt:lpstr>PowerPoint Presentation</vt:lpstr>
      <vt:lpstr>PowerPoint Presentation</vt:lpstr>
      <vt:lpstr>PowerPoint Presentation</vt:lpstr>
      <vt:lpstr>PowerPoint Presentation</vt:lpstr>
      <vt:lpstr>Virkņu  uzdošanas (definēšanas) iespējas  (veidi)</vt:lpstr>
      <vt:lpstr>Iepazīsties ar šiem zinātniekiem!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Padomā, kura figūra būs nākamā?!</dc:title>
  <dc:creator>Anrijs</dc:creator>
  <cp:lastModifiedBy>P</cp:lastModifiedBy>
  <cp:revision>72</cp:revision>
  <dcterms:created xsi:type="dcterms:W3CDTF">2013-03-09T19:56:31Z</dcterms:created>
  <dcterms:modified xsi:type="dcterms:W3CDTF">2017-01-13T08:17:15Z</dcterms:modified>
</cp:coreProperties>
</file>