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75" r:id="rId13"/>
    <p:sldId id="265" r:id="rId14"/>
    <p:sldId id="266" r:id="rId15"/>
    <p:sldId id="267" r:id="rId16"/>
    <p:sldId id="268" r:id="rId17"/>
    <p:sldId id="272" r:id="rId18"/>
    <p:sldId id="273" r:id="rId19"/>
    <p:sldId id="269" r:id="rId20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C86B-674B-420B-ACC8-A16328FFA6BD}" type="datetimeFigureOut">
              <a:rPr lang="lv-LV" smtClean="0"/>
              <a:pPr/>
              <a:t>09.01.2017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984B-6CC2-4592-805A-22996D4DA6C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C86B-674B-420B-ACC8-A16328FFA6BD}" type="datetimeFigureOut">
              <a:rPr lang="lv-LV" smtClean="0"/>
              <a:pPr/>
              <a:t>09.01.2017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984B-6CC2-4592-805A-22996D4DA6C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C86B-674B-420B-ACC8-A16328FFA6BD}" type="datetimeFigureOut">
              <a:rPr lang="lv-LV" smtClean="0"/>
              <a:pPr/>
              <a:t>09.01.2017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984B-6CC2-4592-805A-22996D4DA6C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C86B-674B-420B-ACC8-A16328FFA6BD}" type="datetimeFigureOut">
              <a:rPr lang="lv-LV" smtClean="0"/>
              <a:pPr/>
              <a:t>09.01.2017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984B-6CC2-4592-805A-22996D4DA6C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C86B-674B-420B-ACC8-A16328FFA6BD}" type="datetimeFigureOut">
              <a:rPr lang="lv-LV" smtClean="0"/>
              <a:pPr/>
              <a:t>09.01.2017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984B-6CC2-4592-805A-22996D4DA6C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C86B-674B-420B-ACC8-A16328FFA6BD}" type="datetimeFigureOut">
              <a:rPr lang="lv-LV" smtClean="0"/>
              <a:pPr/>
              <a:t>09.01.2017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984B-6CC2-4592-805A-22996D4DA6C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C86B-674B-420B-ACC8-A16328FFA6BD}" type="datetimeFigureOut">
              <a:rPr lang="lv-LV" smtClean="0"/>
              <a:pPr/>
              <a:t>09.01.2017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984B-6CC2-4592-805A-22996D4DA6C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C86B-674B-420B-ACC8-A16328FFA6BD}" type="datetimeFigureOut">
              <a:rPr lang="lv-LV" smtClean="0"/>
              <a:pPr/>
              <a:t>09.01.2017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984B-6CC2-4592-805A-22996D4DA6C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C86B-674B-420B-ACC8-A16328FFA6BD}" type="datetimeFigureOut">
              <a:rPr lang="lv-LV" smtClean="0"/>
              <a:pPr/>
              <a:t>09.01.2017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984B-6CC2-4592-805A-22996D4DA6C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C86B-674B-420B-ACC8-A16328FFA6BD}" type="datetimeFigureOut">
              <a:rPr lang="lv-LV" smtClean="0"/>
              <a:pPr/>
              <a:t>09.01.2017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984B-6CC2-4592-805A-22996D4DA6C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C86B-674B-420B-ACC8-A16328FFA6BD}" type="datetimeFigureOut">
              <a:rPr lang="lv-LV" smtClean="0"/>
              <a:pPr/>
              <a:t>09.01.2017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984B-6CC2-4592-805A-22996D4DA6C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C86B-674B-420B-ACC8-A16328FFA6BD}" type="datetimeFigureOut">
              <a:rPr lang="lv-LV" smtClean="0"/>
              <a:pPr/>
              <a:t>09.01.2017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984B-6CC2-4592-805A-22996D4DA6CF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b="1" dirty="0"/>
              <a:t>Aritmētiskās progresijas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066924"/>
          </a:xfrm>
        </p:spPr>
        <p:txBody>
          <a:bodyPr/>
          <a:lstStyle/>
          <a:p>
            <a:endParaRPr lang="lv-LV" b="1" dirty="0">
              <a:solidFill>
                <a:srgbClr val="C00000"/>
              </a:solidFill>
            </a:endParaRPr>
          </a:p>
          <a:p>
            <a:r>
              <a:rPr lang="lv-LV" b="1" dirty="0">
                <a:solidFill>
                  <a:srgbClr val="C00000"/>
                </a:solidFill>
              </a:rPr>
              <a:t>pirmo n locekļu </a:t>
            </a:r>
          </a:p>
          <a:p>
            <a:r>
              <a:rPr lang="lv-LV" b="1" dirty="0">
                <a:solidFill>
                  <a:srgbClr val="C00000"/>
                </a:solidFill>
              </a:rPr>
              <a:t>summas aprēķināšanas formula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lv-LV" dirty="0"/>
              <a:t>4. Atrodi pirmo 100 naturālo skaitļu summu!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lv-LV" dirty="0"/>
              <a:t>4. Atrodi pirmo 100 naturālo skaitļu summu!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endParaRPr lang="lv-LV" dirty="0"/>
          </a:p>
          <a:p>
            <a:pPr algn="ctr">
              <a:buNone/>
            </a:pPr>
            <a:r>
              <a:rPr lang="lv-LV" b="1" dirty="0"/>
              <a:t>1</a:t>
            </a:r>
            <a:r>
              <a:rPr lang="lv-LV" dirty="0"/>
              <a:t>;</a:t>
            </a:r>
            <a:r>
              <a:rPr lang="lv-LV" b="1" dirty="0"/>
              <a:t> 2</a:t>
            </a:r>
            <a:r>
              <a:rPr lang="lv-LV" dirty="0"/>
              <a:t>;</a:t>
            </a:r>
            <a:r>
              <a:rPr lang="lv-LV" b="1" dirty="0"/>
              <a:t> 3</a:t>
            </a:r>
            <a:r>
              <a:rPr lang="lv-LV" dirty="0"/>
              <a:t>;</a:t>
            </a:r>
            <a:r>
              <a:rPr lang="lv-LV" b="1" dirty="0"/>
              <a:t> 4</a:t>
            </a:r>
            <a:r>
              <a:rPr lang="lv-LV" dirty="0"/>
              <a:t>;</a:t>
            </a:r>
            <a:r>
              <a:rPr lang="lv-LV" b="1" dirty="0"/>
              <a:t> </a:t>
            </a:r>
            <a:r>
              <a:rPr lang="lv-LV" dirty="0"/>
              <a:t>...;</a:t>
            </a:r>
            <a:r>
              <a:rPr lang="lv-LV" b="1" dirty="0"/>
              <a:t> 98</a:t>
            </a:r>
            <a:r>
              <a:rPr lang="lv-LV" dirty="0"/>
              <a:t>;</a:t>
            </a:r>
            <a:r>
              <a:rPr lang="lv-LV" b="1" dirty="0"/>
              <a:t> 99</a:t>
            </a:r>
            <a:r>
              <a:rPr lang="lv-LV" dirty="0"/>
              <a:t>;</a:t>
            </a:r>
            <a:r>
              <a:rPr lang="lv-LV" b="1" dirty="0"/>
              <a:t> </a:t>
            </a:r>
            <a:r>
              <a:rPr lang="lv-LV" b="1" dirty="0" smtClean="0"/>
              <a:t>100 </a:t>
            </a:r>
            <a:endParaRPr lang="lv-LV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lv-LV" dirty="0"/>
              <a:t>4. Atrodi pirmo 100 naturālo skaitļu summu!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endParaRPr lang="lv-LV" dirty="0"/>
          </a:p>
          <a:p>
            <a:pPr algn="ctr">
              <a:buNone/>
            </a:pPr>
            <a:r>
              <a:rPr lang="lv-LV" b="1" dirty="0"/>
              <a:t>1</a:t>
            </a:r>
            <a:r>
              <a:rPr lang="lv-LV" dirty="0"/>
              <a:t>;</a:t>
            </a:r>
            <a:r>
              <a:rPr lang="lv-LV" b="1" dirty="0"/>
              <a:t> 2</a:t>
            </a:r>
            <a:r>
              <a:rPr lang="lv-LV" dirty="0"/>
              <a:t>;</a:t>
            </a:r>
            <a:r>
              <a:rPr lang="lv-LV" b="1" dirty="0"/>
              <a:t> 3</a:t>
            </a:r>
            <a:r>
              <a:rPr lang="lv-LV" dirty="0"/>
              <a:t>;</a:t>
            </a:r>
            <a:r>
              <a:rPr lang="lv-LV" b="1" dirty="0"/>
              <a:t> 4</a:t>
            </a:r>
            <a:r>
              <a:rPr lang="lv-LV" dirty="0"/>
              <a:t>; ...; </a:t>
            </a:r>
            <a:r>
              <a:rPr lang="lv-LV" b="1" dirty="0"/>
              <a:t>98</a:t>
            </a:r>
            <a:r>
              <a:rPr lang="lv-LV" dirty="0"/>
              <a:t>;</a:t>
            </a:r>
            <a:r>
              <a:rPr lang="lv-LV" b="1" dirty="0"/>
              <a:t> 99</a:t>
            </a:r>
            <a:r>
              <a:rPr lang="lv-LV" dirty="0"/>
              <a:t>;</a:t>
            </a:r>
            <a:r>
              <a:rPr lang="lv-LV" b="1" dirty="0"/>
              <a:t> </a:t>
            </a:r>
            <a:r>
              <a:rPr lang="lv-LV" b="1" dirty="0" smtClean="0"/>
              <a:t>100</a:t>
            </a:r>
            <a:endParaRPr lang="lv-LV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99792" y="3172896"/>
            <a:ext cx="1300703" cy="112550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V="1">
            <a:off x="4500561" y="3155391"/>
            <a:ext cx="1571636" cy="107157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11050" y="42148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rgbClr val="C00000"/>
                </a:solidFill>
              </a:rPr>
              <a:t>101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131840" y="3172896"/>
            <a:ext cx="868656" cy="75617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4500562" y="3143248"/>
            <a:ext cx="1071570" cy="7143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00496" y="384548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rgbClr val="C00000"/>
                </a:solidFill>
              </a:rPr>
              <a:t>101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3500430" y="3143248"/>
            <a:ext cx="500066" cy="42862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4500562" y="3143248"/>
            <a:ext cx="500066" cy="35719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00496" y="34290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rgbClr val="C00000"/>
                </a:solidFill>
              </a:rPr>
              <a:t>101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lv-LV" dirty="0"/>
              <a:t>4. Atrodi pirmo 100 naturālo skaitļu summu!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/>
              <a:t>                    1;    2;   3;    4; ...; 98; 99; </a:t>
            </a:r>
            <a:r>
              <a:rPr lang="lv-LV" dirty="0" smtClean="0"/>
              <a:t>100</a:t>
            </a:r>
            <a:endParaRPr lang="lv-LV" dirty="0"/>
          </a:p>
          <a:p>
            <a:pPr>
              <a:buNone/>
            </a:pPr>
            <a:r>
              <a:rPr lang="lv-LV" dirty="0"/>
              <a:t>                </a:t>
            </a:r>
            <a:r>
              <a:rPr lang="lv-LV" u="sng" dirty="0"/>
              <a:t>100; 99; 98;  97; ...;   3;   2;      1 </a:t>
            </a:r>
            <a:r>
              <a:rPr lang="lv-LV" dirty="0"/>
              <a:t> 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lv-LV" dirty="0"/>
              <a:t>4. Atrodi pirmo 100 naturālo skaitļu summu!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/>
              <a:t>                    1;    2;   3;    4; ...; 98; 99; </a:t>
            </a:r>
            <a:r>
              <a:rPr lang="lv-LV" dirty="0" smtClean="0"/>
              <a:t>100</a:t>
            </a:r>
            <a:endParaRPr lang="lv-LV" dirty="0"/>
          </a:p>
          <a:p>
            <a:pPr>
              <a:buNone/>
            </a:pPr>
            <a:r>
              <a:rPr lang="lv-LV" dirty="0"/>
              <a:t>                </a:t>
            </a:r>
            <a:r>
              <a:rPr lang="lv-LV" u="sng" dirty="0"/>
              <a:t>100; 99; 98;  97; ...;   3;   2;      1</a:t>
            </a:r>
          </a:p>
          <a:p>
            <a:pPr>
              <a:buNone/>
            </a:pPr>
            <a:r>
              <a:rPr lang="lv-LV" dirty="0"/>
              <a:t>Pirmais loceklis ir  </a:t>
            </a:r>
            <a:r>
              <a:rPr lang="lv-LV" b="1" dirty="0"/>
              <a:t>a</a:t>
            </a:r>
            <a:r>
              <a:rPr lang="lv-LV" b="1" baseline="-25000" dirty="0"/>
              <a:t>1 </a:t>
            </a:r>
            <a:r>
              <a:rPr lang="lv-LV" dirty="0"/>
              <a:t>=1 </a:t>
            </a:r>
          </a:p>
          <a:p>
            <a:pPr>
              <a:buNone/>
            </a:pPr>
            <a:r>
              <a:rPr lang="lv-LV" dirty="0"/>
              <a:t>n – tais (pēdējais) </a:t>
            </a:r>
            <a:r>
              <a:rPr lang="lv-LV" b="1" dirty="0" err="1"/>
              <a:t>a</a:t>
            </a:r>
            <a:r>
              <a:rPr lang="lv-LV" b="1" baseline="-25000" dirty="0" err="1"/>
              <a:t>n</a:t>
            </a:r>
            <a:r>
              <a:rPr lang="lv-LV" dirty="0"/>
              <a:t> =100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/>
              <a:t>   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lv-LV" dirty="0"/>
              <a:t>4. Atrodi pirmo 100 naturālo skaitļu summu!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/>
              <a:t>                    1;    2;   3;    4; ...; 98; 99</a:t>
            </a:r>
            <a:r>
              <a:rPr lang="lv-LV" dirty="0" smtClean="0"/>
              <a:t>;</a:t>
            </a:r>
            <a:r>
              <a:rPr lang="lv-LV" sz="1000" dirty="0" smtClean="0"/>
              <a:t>  </a:t>
            </a:r>
            <a:r>
              <a:rPr lang="lv-LV" dirty="0" smtClean="0"/>
              <a:t> </a:t>
            </a:r>
            <a:r>
              <a:rPr lang="lv-LV" dirty="0"/>
              <a:t>100.</a:t>
            </a:r>
          </a:p>
          <a:p>
            <a:pPr>
              <a:buNone/>
            </a:pPr>
            <a:r>
              <a:rPr lang="lv-LV" dirty="0"/>
              <a:t>                </a:t>
            </a:r>
            <a:r>
              <a:rPr lang="lv-LV" u="sng" dirty="0"/>
              <a:t>100; 99; 98;  97; ...;   3;   2;      1</a:t>
            </a:r>
          </a:p>
          <a:p>
            <a:pPr>
              <a:buNone/>
            </a:pPr>
            <a:r>
              <a:rPr lang="lv-LV" dirty="0"/>
              <a:t>Pirmais loceklis ir  </a:t>
            </a:r>
            <a:r>
              <a:rPr lang="lv-LV" b="1" dirty="0"/>
              <a:t>a</a:t>
            </a:r>
            <a:r>
              <a:rPr lang="lv-LV" b="1" baseline="-25000" dirty="0"/>
              <a:t>1 </a:t>
            </a:r>
            <a:r>
              <a:rPr lang="lv-LV" dirty="0"/>
              <a:t>=1 </a:t>
            </a:r>
          </a:p>
          <a:p>
            <a:pPr>
              <a:buNone/>
            </a:pPr>
            <a:r>
              <a:rPr lang="lv-LV" dirty="0"/>
              <a:t>n – tais (pēdējais) </a:t>
            </a:r>
            <a:r>
              <a:rPr lang="lv-LV" b="1" dirty="0" err="1"/>
              <a:t>a</a:t>
            </a:r>
            <a:r>
              <a:rPr lang="lv-LV" b="1" baseline="-25000" dirty="0" err="1"/>
              <a:t>n</a:t>
            </a:r>
            <a:r>
              <a:rPr lang="lv-LV" dirty="0"/>
              <a:t> =100</a:t>
            </a:r>
          </a:p>
          <a:p>
            <a:pPr>
              <a:buNone/>
            </a:pPr>
            <a:r>
              <a:rPr lang="lv-LV" dirty="0"/>
              <a:t>Cik </a:t>
            </a:r>
            <a:r>
              <a:rPr lang="lv-LV" b="1" dirty="0">
                <a:solidFill>
                  <a:srgbClr val="C00000"/>
                </a:solidFill>
              </a:rPr>
              <a:t>vienādo</a:t>
            </a:r>
            <a:r>
              <a:rPr lang="lv-LV" dirty="0">
                <a:solidFill>
                  <a:srgbClr val="C00000"/>
                </a:solidFill>
              </a:rPr>
              <a:t> </a:t>
            </a:r>
            <a:r>
              <a:rPr lang="lv-LV" dirty="0"/>
              <a:t>saskaitāmo pavisam?</a:t>
            </a:r>
          </a:p>
          <a:p>
            <a:pPr>
              <a:buNone/>
            </a:pPr>
            <a:r>
              <a:rPr lang="lv-LV" dirty="0"/>
              <a:t>   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lv-LV" dirty="0"/>
          </a:p>
        </p:txBody>
      </p:sp>
      <p:sp>
        <p:nvSpPr>
          <p:cNvPr id="5" name="Freeform 4"/>
          <p:cNvSpPr/>
          <p:nvPr/>
        </p:nvSpPr>
        <p:spPr>
          <a:xfrm>
            <a:off x="1744095" y="2428869"/>
            <a:ext cx="1089734" cy="1146309"/>
          </a:xfrm>
          <a:custGeom>
            <a:avLst/>
            <a:gdLst>
              <a:gd name="connsiteX0" fmla="*/ 1066134 w 1169264"/>
              <a:gd name="connsiteY0" fmla="*/ 259882 h 1284589"/>
              <a:gd name="connsiteX1" fmla="*/ 1066134 w 1169264"/>
              <a:gd name="connsiteY1" fmla="*/ 259882 h 1284589"/>
              <a:gd name="connsiteX2" fmla="*/ 1056508 w 1169264"/>
              <a:gd name="connsiteY2" fmla="*/ 144379 h 1284589"/>
              <a:gd name="connsiteX3" fmla="*/ 998757 w 1169264"/>
              <a:gd name="connsiteY3" fmla="*/ 77002 h 1284589"/>
              <a:gd name="connsiteX4" fmla="*/ 941005 w 1169264"/>
              <a:gd name="connsiteY4" fmla="*/ 38501 h 1284589"/>
              <a:gd name="connsiteX5" fmla="*/ 873628 w 1169264"/>
              <a:gd name="connsiteY5" fmla="*/ 9626 h 1284589"/>
              <a:gd name="connsiteX6" fmla="*/ 671498 w 1169264"/>
              <a:gd name="connsiteY6" fmla="*/ 0 h 1284589"/>
              <a:gd name="connsiteX7" fmla="*/ 517494 w 1169264"/>
              <a:gd name="connsiteY7" fmla="*/ 9626 h 1284589"/>
              <a:gd name="connsiteX8" fmla="*/ 488618 w 1169264"/>
              <a:gd name="connsiteY8" fmla="*/ 28876 h 1284589"/>
              <a:gd name="connsiteX9" fmla="*/ 469367 w 1169264"/>
              <a:gd name="connsiteY9" fmla="*/ 86628 h 1284589"/>
              <a:gd name="connsiteX10" fmla="*/ 440491 w 1169264"/>
              <a:gd name="connsiteY10" fmla="*/ 173255 h 1284589"/>
              <a:gd name="connsiteX11" fmla="*/ 430866 w 1169264"/>
              <a:gd name="connsiteY11" fmla="*/ 202131 h 1284589"/>
              <a:gd name="connsiteX12" fmla="*/ 421241 w 1169264"/>
              <a:gd name="connsiteY12" fmla="*/ 231007 h 1284589"/>
              <a:gd name="connsiteX13" fmla="*/ 363489 w 1169264"/>
              <a:gd name="connsiteY13" fmla="*/ 269508 h 1284589"/>
              <a:gd name="connsiteX14" fmla="*/ 305738 w 1169264"/>
              <a:gd name="connsiteY14" fmla="*/ 288758 h 1284589"/>
              <a:gd name="connsiteX15" fmla="*/ 257611 w 1169264"/>
              <a:gd name="connsiteY15" fmla="*/ 375386 h 1284589"/>
              <a:gd name="connsiteX16" fmla="*/ 247986 w 1169264"/>
              <a:gd name="connsiteY16" fmla="*/ 510139 h 1284589"/>
              <a:gd name="connsiteX17" fmla="*/ 219110 w 1169264"/>
              <a:gd name="connsiteY17" fmla="*/ 567891 h 1284589"/>
              <a:gd name="connsiteX18" fmla="*/ 190235 w 1169264"/>
              <a:gd name="connsiteY18" fmla="*/ 587141 h 1284589"/>
              <a:gd name="connsiteX19" fmla="*/ 161359 w 1169264"/>
              <a:gd name="connsiteY19" fmla="*/ 596767 h 1284589"/>
              <a:gd name="connsiteX20" fmla="*/ 132483 w 1169264"/>
              <a:gd name="connsiteY20" fmla="*/ 616017 h 1284589"/>
              <a:gd name="connsiteX21" fmla="*/ 93982 w 1169264"/>
              <a:gd name="connsiteY21" fmla="*/ 673769 h 1284589"/>
              <a:gd name="connsiteX22" fmla="*/ 84357 w 1169264"/>
              <a:gd name="connsiteY22" fmla="*/ 712270 h 1284589"/>
              <a:gd name="connsiteX23" fmla="*/ 65106 w 1169264"/>
              <a:gd name="connsiteY23" fmla="*/ 770021 h 1284589"/>
              <a:gd name="connsiteX24" fmla="*/ 55481 w 1169264"/>
              <a:gd name="connsiteY24" fmla="*/ 798897 h 1284589"/>
              <a:gd name="connsiteX25" fmla="*/ 36230 w 1169264"/>
              <a:gd name="connsiteY25" fmla="*/ 856649 h 1284589"/>
              <a:gd name="connsiteX26" fmla="*/ 26605 w 1169264"/>
              <a:gd name="connsiteY26" fmla="*/ 885525 h 1284589"/>
              <a:gd name="connsiteX27" fmla="*/ 26605 w 1169264"/>
              <a:gd name="connsiteY27" fmla="*/ 1135781 h 1284589"/>
              <a:gd name="connsiteX28" fmla="*/ 113232 w 1169264"/>
              <a:gd name="connsiteY28" fmla="*/ 1203158 h 1284589"/>
              <a:gd name="connsiteX29" fmla="*/ 161359 w 1169264"/>
              <a:gd name="connsiteY29" fmla="*/ 1212783 h 1284589"/>
              <a:gd name="connsiteX30" fmla="*/ 498243 w 1169264"/>
              <a:gd name="connsiteY30" fmla="*/ 1241659 h 1284589"/>
              <a:gd name="connsiteX31" fmla="*/ 623371 w 1169264"/>
              <a:gd name="connsiteY31" fmla="*/ 1260910 h 1284589"/>
              <a:gd name="connsiteX32" fmla="*/ 825502 w 1169264"/>
              <a:gd name="connsiteY32" fmla="*/ 1270535 h 1284589"/>
              <a:gd name="connsiteX33" fmla="*/ 892879 w 1169264"/>
              <a:gd name="connsiteY33" fmla="*/ 1280160 h 1284589"/>
              <a:gd name="connsiteX34" fmla="*/ 1085384 w 1169264"/>
              <a:gd name="connsiteY34" fmla="*/ 1251285 h 1284589"/>
              <a:gd name="connsiteX35" fmla="*/ 1143136 w 1169264"/>
              <a:gd name="connsiteY35" fmla="*/ 1203158 h 1284589"/>
              <a:gd name="connsiteX36" fmla="*/ 1152761 w 1169264"/>
              <a:gd name="connsiteY36" fmla="*/ 693019 h 1284589"/>
              <a:gd name="connsiteX37" fmla="*/ 1162386 w 1169264"/>
              <a:gd name="connsiteY37" fmla="*/ 644893 h 1284589"/>
              <a:gd name="connsiteX38" fmla="*/ 1143136 w 1169264"/>
              <a:gd name="connsiteY38" fmla="*/ 442762 h 1284589"/>
              <a:gd name="connsiteX39" fmla="*/ 1123885 w 1169264"/>
              <a:gd name="connsiteY39" fmla="*/ 336885 h 1284589"/>
              <a:gd name="connsiteX40" fmla="*/ 1114260 w 1169264"/>
              <a:gd name="connsiteY40" fmla="*/ 298383 h 1284589"/>
              <a:gd name="connsiteX41" fmla="*/ 1085384 w 1169264"/>
              <a:gd name="connsiteY41" fmla="*/ 279133 h 1284589"/>
              <a:gd name="connsiteX42" fmla="*/ 1075759 w 1169264"/>
              <a:gd name="connsiteY42" fmla="*/ 250257 h 1284589"/>
              <a:gd name="connsiteX43" fmla="*/ 1066134 w 1169264"/>
              <a:gd name="connsiteY43" fmla="*/ 259882 h 128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69264" h="1284589">
                <a:moveTo>
                  <a:pt x="1066134" y="259882"/>
                </a:moveTo>
                <a:lnTo>
                  <a:pt x="1066134" y="259882"/>
                </a:lnTo>
                <a:cubicBezTo>
                  <a:pt x="1062925" y="221381"/>
                  <a:pt x="1065878" y="181860"/>
                  <a:pt x="1056508" y="144379"/>
                </a:cubicBezTo>
                <a:cubicBezTo>
                  <a:pt x="1053391" y="131910"/>
                  <a:pt x="1010189" y="85893"/>
                  <a:pt x="998757" y="77002"/>
                </a:cubicBezTo>
                <a:cubicBezTo>
                  <a:pt x="980494" y="62798"/>
                  <a:pt x="960256" y="51335"/>
                  <a:pt x="941005" y="38501"/>
                </a:cubicBezTo>
                <a:cubicBezTo>
                  <a:pt x="913722" y="20313"/>
                  <a:pt x="908943" y="12451"/>
                  <a:pt x="873628" y="9626"/>
                </a:cubicBezTo>
                <a:cubicBezTo>
                  <a:pt x="806390" y="4247"/>
                  <a:pt x="738875" y="3209"/>
                  <a:pt x="671498" y="0"/>
                </a:cubicBezTo>
                <a:cubicBezTo>
                  <a:pt x="620163" y="3209"/>
                  <a:pt x="568299" y="1604"/>
                  <a:pt x="517494" y="9626"/>
                </a:cubicBezTo>
                <a:cubicBezTo>
                  <a:pt x="506067" y="11430"/>
                  <a:pt x="494749" y="19066"/>
                  <a:pt x="488618" y="28876"/>
                </a:cubicBezTo>
                <a:cubicBezTo>
                  <a:pt x="477863" y="46084"/>
                  <a:pt x="475784" y="67377"/>
                  <a:pt x="469367" y="86628"/>
                </a:cubicBezTo>
                <a:lnTo>
                  <a:pt x="440491" y="173255"/>
                </a:lnTo>
                <a:lnTo>
                  <a:pt x="430866" y="202131"/>
                </a:lnTo>
                <a:cubicBezTo>
                  <a:pt x="427658" y="211756"/>
                  <a:pt x="429683" y="225379"/>
                  <a:pt x="421241" y="231007"/>
                </a:cubicBezTo>
                <a:cubicBezTo>
                  <a:pt x="401990" y="243841"/>
                  <a:pt x="385438" y="262192"/>
                  <a:pt x="363489" y="269508"/>
                </a:cubicBezTo>
                <a:lnTo>
                  <a:pt x="305738" y="288758"/>
                </a:lnTo>
                <a:cubicBezTo>
                  <a:pt x="261609" y="354952"/>
                  <a:pt x="274554" y="324561"/>
                  <a:pt x="257611" y="375386"/>
                </a:cubicBezTo>
                <a:cubicBezTo>
                  <a:pt x="254403" y="420304"/>
                  <a:pt x="253247" y="465415"/>
                  <a:pt x="247986" y="510139"/>
                </a:cubicBezTo>
                <a:cubicBezTo>
                  <a:pt x="245898" y="527885"/>
                  <a:pt x="231224" y="555777"/>
                  <a:pt x="219110" y="567891"/>
                </a:cubicBezTo>
                <a:cubicBezTo>
                  <a:pt x="210930" y="576071"/>
                  <a:pt x="200582" y="581968"/>
                  <a:pt x="190235" y="587141"/>
                </a:cubicBezTo>
                <a:cubicBezTo>
                  <a:pt x="181160" y="591679"/>
                  <a:pt x="170434" y="592230"/>
                  <a:pt x="161359" y="596767"/>
                </a:cubicBezTo>
                <a:cubicBezTo>
                  <a:pt x="151012" y="601940"/>
                  <a:pt x="142108" y="609600"/>
                  <a:pt x="132483" y="616017"/>
                </a:cubicBezTo>
                <a:cubicBezTo>
                  <a:pt x="119649" y="635268"/>
                  <a:pt x="99593" y="651323"/>
                  <a:pt x="93982" y="673769"/>
                </a:cubicBezTo>
                <a:cubicBezTo>
                  <a:pt x="90774" y="686603"/>
                  <a:pt x="88158" y="699599"/>
                  <a:pt x="84357" y="712270"/>
                </a:cubicBezTo>
                <a:cubicBezTo>
                  <a:pt x="78526" y="731706"/>
                  <a:pt x="71523" y="750771"/>
                  <a:pt x="65106" y="770021"/>
                </a:cubicBezTo>
                <a:lnTo>
                  <a:pt x="55481" y="798897"/>
                </a:lnTo>
                <a:lnTo>
                  <a:pt x="36230" y="856649"/>
                </a:lnTo>
                <a:lnTo>
                  <a:pt x="26605" y="885525"/>
                </a:lnTo>
                <a:cubicBezTo>
                  <a:pt x="14215" y="972259"/>
                  <a:pt x="0" y="1040762"/>
                  <a:pt x="26605" y="1135781"/>
                </a:cubicBezTo>
                <a:cubicBezTo>
                  <a:pt x="37583" y="1174987"/>
                  <a:pt x="78634" y="1194509"/>
                  <a:pt x="113232" y="1203158"/>
                </a:cubicBezTo>
                <a:cubicBezTo>
                  <a:pt x="129104" y="1207126"/>
                  <a:pt x="145099" y="1210976"/>
                  <a:pt x="161359" y="1212783"/>
                </a:cubicBezTo>
                <a:cubicBezTo>
                  <a:pt x="265052" y="1224305"/>
                  <a:pt x="390817" y="1233396"/>
                  <a:pt x="498243" y="1241659"/>
                </a:cubicBezTo>
                <a:cubicBezTo>
                  <a:pt x="522446" y="1245693"/>
                  <a:pt x="601688" y="1259361"/>
                  <a:pt x="623371" y="1260910"/>
                </a:cubicBezTo>
                <a:cubicBezTo>
                  <a:pt x="690653" y="1265716"/>
                  <a:pt x="758125" y="1267327"/>
                  <a:pt x="825502" y="1270535"/>
                </a:cubicBezTo>
                <a:cubicBezTo>
                  <a:pt x="847961" y="1273743"/>
                  <a:pt x="870192" y="1280160"/>
                  <a:pt x="892879" y="1280160"/>
                </a:cubicBezTo>
                <a:cubicBezTo>
                  <a:pt x="981071" y="1280160"/>
                  <a:pt x="1018777" y="1284589"/>
                  <a:pt x="1085384" y="1251285"/>
                </a:cubicBezTo>
                <a:cubicBezTo>
                  <a:pt x="1112184" y="1237885"/>
                  <a:pt x="1121850" y="1224444"/>
                  <a:pt x="1143136" y="1203158"/>
                </a:cubicBezTo>
                <a:cubicBezTo>
                  <a:pt x="1146344" y="1033112"/>
                  <a:pt x="1146900" y="862995"/>
                  <a:pt x="1152761" y="693019"/>
                </a:cubicBezTo>
                <a:cubicBezTo>
                  <a:pt x="1153325" y="676669"/>
                  <a:pt x="1162386" y="661253"/>
                  <a:pt x="1162386" y="644893"/>
                </a:cubicBezTo>
                <a:cubicBezTo>
                  <a:pt x="1162386" y="492072"/>
                  <a:pt x="1169264" y="521149"/>
                  <a:pt x="1143136" y="442762"/>
                </a:cubicBezTo>
                <a:cubicBezTo>
                  <a:pt x="1127206" y="315330"/>
                  <a:pt x="1143669" y="406131"/>
                  <a:pt x="1123885" y="336885"/>
                </a:cubicBezTo>
                <a:cubicBezTo>
                  <a:pt x="1120251" y="324165"/>
                  <a:pt x="1121598" y="309390"/>
                  <a:pt x="1114260" y="298383"/>
                </a:cubicBezTo>
                <a:cubicBezTo>
                  <a:pt x="1107843" y="288758"/>
                  <a:pt x="1095009" y="285550"/>
                  <a:pt x="1085384" y="279133"/>
                </a:cubicBezTo>
                <a:cubicBezTo>
                  <a:pt x="1082176" y="269508"/>
                  <a:pt x="1082097" y="258180"/>
                  <a:pt x="1075759" y="250257"/>
                </a:cubicBezTo>
                <a:cubicBezTo>
                  <a:pt x="1068532" y="241224"/>
                  <a:pt x="1067738" y="258278"/>
                  <a:pt x="1066134" y="25988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TextBox 5"/>
          <p:cNvSpPr txBox="1"/>
          <p:nvPr/>
        </p:nvSpPr>
        <p:spPr>
          <a:xfrm>
            <a:off x="2143108" y="264318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0232" y="314324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400" b="1" dirty="0">
                <a:solidFill>
                  <a:srgbClr val="C00000"/>
                </a:solidFill>
              </a:rPr>
              <a:t>100</a:t>
            </a:r>
          </a:p>
        </p:txBody>
      </p:sp>
      <p:sp>
        <p:nvSpPr>
          <p:cNvPr id="8" name="Freeform 7"/>
          <p:cNvSpPr/>
          <p:nvPr/>
        </p:nvSpPr>
        <p:spPr>
          <a:xfrm>
            <a:off x="6337977" y="2425568"/>
            <a:ext cx="1076054" cy="1149610"/>
          </a:xfrm>
          <a:custGeom>
            <a:avLst/>
            <a:gdLst>
              <a:gd name="connsiteX0" fmla="*/ 1066134 w 1169264"/>
              <a:gd name="connsiteY0" fmla="*/ 259882 h 1284589"/>
              <a:gd name="connsiteX1" fmla="*/ 1066134 w 1169264"/>
              <a:gd name="connsiteY1" fmla="*/ 259882 h 1284589"/>
              <a:gd name="connsiteX2" fmla="*/ 1056508 w 1169264"/>
              <a:gd name="connsiteY2" fmla="*/ 144379 h 1284589"/>
              <a:gd name="connsiteX3" fmla="*/ 998757 w 1169264"/>
              <a:gd name="connsiteY3" fmla="*/ 77002 h 1284589"/>
              <a:gd name="connsiteX4" fmla="*/ 941005 w 1169264"/>
              <a:gd name="connsiteY4" fmla="*/ 38501 h 1284589"/>
              <a:gd name="connsiteX5" fmla="*/ 873628 w 1169264"/>
              <a:gd name="connsiteY5" fmla="*/ 9626 h 1284589"/>
              <a:gd name="connsiteX6" fmla="*/ 671498 w 1169264"/>
              <a:gd name="connsiteY6" fmla="*/ 0 h 1284589"/>
              <a:gd name="connsiteX7" fmla="*/ 517494 w 1169264"/>
              <a:gd name="connsiteY7" fmla="*/ 9626 h 1284589"/>
              <a:gd name="connsiteX8" fmla="*/ 488618 w 1169264"/>
              <a:gd name="connsiteY8" fmla="*/ 28876 h 1284589"/>
              <a:gd name="connsiteX9" fmla="*/ 469367 w 1169264"/>
              <a:gd name="connsiteY9" fmla="*/ 86628 h 1284589"/>
              <a:gd name="connsiteX10" fmla="*/ 440491 w 1169264"/>
              <a:gd name="connsiteY10" fmla="*/ 173255 h 1284589"/>
              <a:gd name="connsiteX11" fmla="*/ 430866 w 1169264"/>
              <a:gd name="connsiteY11" fmla="*/ 202131 h 1284589"/>
              <a:gd name="connsiteX12" fmla="*/ 421241 w 1169264"/>
              <a:gd name="connsiteY12" fmla="*/ 231007 h 1284589"/>
              <a:gd name="connsiteX13" fmla="*/ 363489 w 1169264"/>
              <a:gd name="connsiteY13" fmla="*/ 269508 h 1284589"/>
              <a:gd name="connsiteX14" fmla="*/ 305738 w 1169264"/>
              <a:gd name="connsiteY14" fmla="*/ 288758 h 1284589"/>
              <a:gd name="connsiteX15" fmla="*/ 257611 w 1169264"/>
              <a:gd name="connsiteY15" fmla="*/ 375386 h 1284589"/>
              <a:gd name="connsiteX16" fmla="*/ 247986 w 1169264"/>
              <a:gd name="connsiteY16" fmla="*/ 510139 h 1284589"/>
              <a:gd name="connsiteX17" fmla="*/ 219110 w 1169264"/>
              <a:gd name="connsiteY17" fmla="*/ 567891 h 1284589"/>
              <a:gd name="connsiteX18" fmla="*/ 190235 w 1169264"/>
              <a:gd name="connsiteY18" fmla="*/ 587141 h 1284589"/>
              <a:gd name="connsiteX19" fmla="*/ 161359 w 1169264"/>
              <a:gd name="connsiteY19" fmla="*/ 596767 h 1284589"/>
              <a:gd name="connsiteX20" fmla="*/ 132483 w 1169264"/>
              <a:gd name="connsiteY20" fmla="*/ 616017 h 1284589"/>
              <a:gd name="connsiteX21" fmla="*/ 93982 w 1169264"/>
              <a:gd name="connsiteY21" fmla="*/ 673769 h 1284589"/>
              <a:gd name="connsiteX22" fmla="*/ 84357 w 1169264"/>
              <a:gd name="connsiteY22" fmla="*/ 712270 h 1284589"/>
              <a:gd name="connsiteX23" fmla="*/ 65106 w 1169264"/>
              <a:gd name="connsiteY23" fmla="*/ 770021 h 1284589"/>
              <a:gd name="connsiteX24" fmla="*/ 55481 w 1169264"/>
              <a:gd name="connsiteY24" fmla="*/ 798897 h 1284589"/>
              <a:gd name="connsiteX25" fmla="*/ 36230 w 1169264"/>
              <a:gd name="connsiteY25" fmla="*/ 856649 h 1284589"/>
              <a:gd name="connsiteX26" fmla="*/ 26605 w 1169264"/>
              <a:gd name="connsiteY26" fmla="*/ 885525 h 1284589"/>
              <a:gd name="connsiteX27" fmla="*/ 26605 w 1169264"/>
              <a:gd name="connsiteY27" fmla="*/ 1135781 h 1284589"/>
              <a:gd name="connsiteX28" fmla="*/ 113232 w 1169264"/>
              <a:gd name="connsiteY28" fmla="*/ 1203158 h 1284589"/>
              <a:gd name="connsiteX29" fmla="*/ 161359 w 1169264"/>
              <a:gd name="connsiteY29" fmla="*/ 1212783 h 1284589"/>
              <a:gd name="connsiteX30" fmla="*/ 498243 w 1169264"/>
              <a:gd name="connsiteY30" fmla="*/ 1241659 h 1284589"/>
              <a:gd name="connsiteX31" fmla="*/ 623371 w 1169264"/>
              <a:gd name="connsiteY31" fmla="*/ 1260910 h 1284589"/>
              <a:gd name="connsiteX32" fmla="*/ 825502 w 1169264"/>
              <a:gd name="connsiteY32" fmla="*/ 1270535 h 1284589"/>
              <a:gd name="connsiteX33" fmla="*/ 892879 w 1169264"/>
              <a:gd name="connsiteY33" fmla="*/ 1280160 h 1284589"/>
              <a:gd name="connsiteX34" fmla="*/ 1085384 w 1169264"/>
              <a:gd name="connsiteY34" fmla="*/ 1251285 h 1284589"/>
              <a:gd name="connsiteX35" fmla="*/ 1143136 w 1169264"/>
              <a:gd name="connsiteY35" fmla="*/ 1203158 h 1284589"/>
              <a:gd name="connsiteX36" fmla="*/ 1152761 w 1169264"/>
              <a:gd name="connsiteY36" fmla="*/ 693019 h 1284589"/>
              <a:gd name="connsiteX37" fmla="*/ 1162386 w 1169264"/>
              <a:gd name="connsiteY37" fmla="*/ 644893 h 1284589"/>
              <a:gd name="connsiteX38" fmla="*/ 1143136 w 1169264"/>
              <a:gd name="connsiteY38" fmla="*/ 442762 h 1284589"/>
              <a:gd name="connsiteX39" fmla="*/ 1123885 w 1169264"/>
              <a:gd name="connsiteY39" fmla="*/ 336885 h 1284589"/>
              <a:gd name="connsiteX40" fmla="*/ 1114260 w 1169264"/>
              <a:gd name="connsiteY40" fmla="*/ 298383 h 1284589"/>
              <a:gd name="connsiteX41" fmla="*/ 1085384 w 1169264"/>
              <a:gd name="connsiteY41" fmla="*/ 279133 h 1284589"/>
              <a:gd name="connsiteX42" fmla="*/ 1075759 w 1169264"/>
              <a:gd name="connsiteY42" fmla="*/ 250257 h 1284589"/>
              <a:gd name="connsiteX43" fmla="*/ 1066134 w 1169264"/>
              <a:gd name="connsiteY43" fmla="*/ 259882 h 128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69264" h="1284589">
                <a:moveTo>
                  <a:pt x="1066134" y="259882"/>
                </a:moveTo>
                <a:lnTo>
                  <a:pt x="1066134" y="259882"/>
                </a:lnTo>
                <a:cubicBezTo>
                  <a:pt x="1062925" y="221381"/>
                  <a:pt x="1065878" y="181860"/>
                  <a:pt x="1056508" y="144379"/>
                </a:cubicBezTo>
                <a:cubicBezTo>
                  <a:pt x="1053391" y="131910"/>
                  <a:pt x="1010189" y="85893"/>
                  <a:pt x="998757" y="77002"/>
                </a:cubicBezTo>
                <a:cubicBezTo>
                  <a:pt x="980494" y="62798"/>
                  <a:pt x="960256" y="51335"/>
                  <a:pt x="941005" y="38501"/>
                </a:cubicBezTo>
                <a:cubicBezTo>
                  <a:pt x="913722" y="20313"/>
                  <a:pt x="908943" y="12451"/>
                  <a:pt x="873628" y="9626"/>
                </a:cubicBezTo>
                <a:cubicBezTo>
                  <a:pt x="806390" y="4247"/>
                  <a:pt x="738875" y="3209"/>
                  <a:pt x="671498" y="0"/>
                </a:cubicBezTo>
                <a:cubicBezTo>
                  <a:pt x="620163" y="3209"/>
                  <a:pt x="568299" y="1604"/>
                  <a:pt x="517494" y="9626"/>
                </a:cubicBezTo>
                <a:cubicBezTo>
                  <a:pt x="506067" y="11430"/>
                  <a:pt x="494749" y="19066"/>
                  <a:pt x="488618" y="28876"/>
                </a:cubicBezTo>
                <a:cubicBezTo>
                  <a:pt x="477863" y="46084"/>
                  <a:pt x="475784" y="67377"/>
                  <a:pt x="469367" y="86628"/>
                </a:cubicBezTo>
                <a:lnTo>
                  <a:pt x="440491" y="173255"/>
                </a:lnTo>
                <a:lnTo>
                  <a:pt x="430866" y="202131"/>
                </a:lnTo>
                <a:cubicBezTo>
                  <a:pt x="427658" y="211756"/>
                  <a:pt x="429683" y="225379"/>
                  <a:pt x="421241" y="231007"/>
                </a:cubicBezTo>
                <a:cubicBezTo>
                  <a:pt x="401990" y="243841"/>
                  <a:pt x="385438" y="262192"/>
                  <a:pt x="363489" y="269508"/>
                </a:cubicBezTo>
                <a:lnTo>
                  <a:pt x="305738" y="288758"/>
                </a:lnTo>
                <a:cubicBezTo>
                  <a:pt x="261609" y="354952"/>
                  <a:pt x="274554" y="324561"/>
                  <a:pt x="257611" y="375386"/>
                </a:cubicBezTo>
                <a:cubicBezTo>
                  <a:pt x="254403" y="420304"/>
                  <a:pt x="253247" y="465415"/>
                  <a:pt x="247986" y="510139"/>
                </a:cubicBezTo>
                <a:cubicBezTo>
                  <a:pt x="245898" y="527885"/>
                  <a:pt x="231224" y="555777"/>
                  <a:pt x="219110" y="567891"/>
                </a:cubicBezTo>
                <a:cubicBezTo>
                  <a:pt x="210930" y="576071"/>
                  <a:pt x="200582" y="581968"/>
                  <a:pt x="190235" y="587141"/>
                </a:cubicBezTo>
                <a:cubicBezTo>
                  <a:pt x="181160" y="591679"/>
                  <a:pt x="170434" y="592230"/>
                  <a:pt x="161359" y="596767"/>
                </a:cubicBezTo>
                <a:cubicBezTo>
                  <a:pt x="151012" y="601940"/>
                  <a:pt x="142108" y="609600"/>
                  <a:pt x="132483" y="616017"/>
                </a:cubicBezTo>
                <a:cubicBezTo>
                  <a:pt x="119649" y="635268"/>
                  <a:pt x="99593" y="651323"/>
                  <a:pt x="93982" y="673769"/>
                </a:cubicBezTo>
                <a:cubicBezTo>
                  <a:pt x="90774" y="686603"/>
                  <a:pt x="88158" y="699599"/>
                  <a:pt x="84357" y="712270"/>
                </a:cubicBezTo>
                <a:cubicBezTo>
                  <a:pt x="78526" y="731706"/>
                  <a:pt x="71523" y="750771"/>
                  <a:pt x="65106" y="770021"/>
                </a:cubicBezTo>
                <a:lnTo>
                  <a:pt x="55481" y="798897"/>
                </a:lnTo>
                <a:lnTo>
                  <a:pt x="36230" y="856649"/>
                </a:lnTo>
                <a:lnTo>
                  <a:pt x="26605" y="885525"/>
                </a:lnTo>
                <a:cubicBezTo>
                  <a:pt x="14215" y="972259"/>
                  <a:pt x="0" y="1040762"/>
                  <a:pt x="26605" y="1135781"/>
                </a:cubicBezTo>
                <a:cubicBezTo>
                  <a:pt x="37583" y="1174987"/>
                  <a:pt x="78634" y="1194509"/>
                  <a:pt x="113232" y="1203158"/>
                </a:cubicBezTo>
                <a:cubicBezTo>
                  <a:pt x="129104" y="1207126"/>
                  <a:pt x="145099" y="1210976"/>
                  <a:pt x="161359" y="1212783"/>
                </a:cubicBezTo>
                <a:cubicBezTo>
                  <a:pt x="265052" y="1224305"/>
                  <a:pt x="390817" y="1233396"/>
                  <a:pt x="498243" y="1241659"/>
                </a:cubicBezTo>
                <a:cubicBezTo>
                  <a:pt x="522446" y="1245693"/>
                  <a:pt x="601688" y="1259361"/>
                  <a:pt x="623371" y="1260910"/>
                </a:cubicBezTo>
                <a:cubicBezTo>
                  <a:pt x="690653" y="1265716"/>
                  <a:pt x="758125" y="1267327"/>
                  <a:pt x="825502" y="1270535"/>
                </a:cubicBezTo>
                <a:cubicBezTo>
                  <a:pt x="847961" y="1273743"/>
                  <a:pt x="870192" y="1280160"/>
                  <a:pt x="892879" y="1280160"/>
                </a:cubicBezTo>
                <a:cubicBezTo>
                  <a:pt x="981071" y="1280160"/>
                  <a:pt x="1018777" y="1284589"/>
                  <a:pt x="1085384" y="1251285"/>
                </a:cubicBezTo>
                <a:cubicBezTo>
                  <a:pt x="1112184" y="1237885"/>
                  <a:pt x="1121850" y="1224444"/>
                  <a:pt x="1143136" y="1203158"/>
                </a:cubicBezTo>
                <a:cubicBezTo>
                  <a:pt x="1146344" y="1033112"/>
                  <a:pt x="1146900" y="862995"/>
                  <a:pt x="1152761" y="693019"/>
                </a:cubicBezTo>
                <a:cubicBezTo>
                  <a:pt x="1153325" y="676669"/>
                  <a:pt x="1162386" y="661253"/>
                  <a:pt x="1162386" y="644893"/>
                </a:cubicBezTo>
                <a:cubicBezTo>
                  <a:pt x="1162386" y="492072"/>
                  <a:pt x="1169264" y="521149"/>
                  <a:pt x="1143136" y="442762"/>
                </a:cubicBezTo>
                <a:cubicBezTo>
                  <a:pt x="1127206" y="315330"/>
                  <a:pt x="1143669" y="406131"/>
                  <a:pt x="1123885" y="336885"/>
                </a:cubicBezTo>
                <a:cubicBezTo>
                  <a:pt x="1120251" y="324165"/>
                  <a:pt x="1121598" y="309390"/>
                  <a:pt x="1114260" y="298383"/>
                </a:cubicBezTo>
                <a:cubicBezTo>
                  <a:pt x="1107843" y="288758"/>
                  <a:pt x="1095009" y="285550"/>
                  <a:pt x="1085384" y="279133"/>
                </a:cubicBezTo>
                <a:cubicBezTo>
                  <a:pt x="1082176" y="269508"/>
                  <a:pt x="1082097" y="258180"/>
                  <a:pt x="1075759" y="250257"/>
                </a:cubicBezTo>
                <a:cubicBezTo>
                  <a:pt x="1068532" y="241224"/>
                  <a:pt x="1067738" y="258278"/>
                  <a:pt x="1066134" y="25988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extBox 8"/>
          <p:cNvSpPr txBox="1"/>
          <p:nvPr/>
        </p:nvSpPr>
        <p:spPr>
          <a:xfrm>
            <a:off x="6643702" y="307181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3702" y="264318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400" b="1" dirty="0">
                <a:solidFill>
                  <a:srgbClr val="C00000"/>
                </a:solidFill>
              </a:rPr>
              <a:t>100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0100" y="314324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400" b="1" dirty="0"/>
              <a:t>+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lv-LV" dirty="0"/>
              <a:t>4. Atrodi pirmo 100 naturālo skaitļu summu!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/>
              <a:t>                    1;    2;   3;    4; ...; 98; 99; </a:t>
            </a:r>
            <a:r>
              <a:rPr lang="lv-LV" dirty="0" smtClean="0"/>
              <a:t>100</a:t>
            </a:r>
            <a:endParaRPr lang="lv-LV" dirty="0"/>
          </a:p>
          <a:p>
            <a:pPr>
              <a:buNone/>
            </a:pPr>
            <a:r>
              <a:rPr lang="lv-LV" dirty="0"/>
              <a:t>                </a:t>
            </a:r>
            <a:r>
              <a:rPr lang="lv-LV" u="sng" dirty="0"/>
              <a:t>100; 99; 98;  97; ...;   3;   2;      1</a:t>
            </a:r>
          </a:p>
          <a:p>
            <a:pPr>
              <a:buNone/>
            </a:pPr>
            <a:r>
              <a:rPr lang="lv-LV" dirty="0"/>
              <a:t>Pirmais loceklis ir  </a:t>
            </a:r>
            <a:r>
              <a:rPr lang="lv-LV" b="1" dirty="0"/>
              <a:t>a</a:t>
            </a:r>
            <a:r>
              <a:rPr lang="lv-LV" b="1" baseline="-25000" dirty="0"/>
              <a:t>1 </a:t>
            </a:r>
            <a:r>
              <a:rPr lang="lv-LV" dirty="0"/>
              <a:t>= </a:t>
            </a:r>
            <a:r>
              <a:rPr lang="lv-LV" b="1" dirty="0">
                <a:solidFill>
                  <a:srgbClr val="C00000"/>
                </a:solidFill>
              </a:rPr>
              <a:t>1</a:t>
            </a:r>
          </a:p>
          <a:p>
            <a:pPr>
              <a:buNone/>
            </a:pPr>
            <a:r>
              <a:rPr lang="lv-LV" dirty="0"/>
              <a:t>n – tais (pēdējais) </a:t>
            </a:r>
            <a:r>
              <a:rPr lang="lv-LV" b="1" dirty="0" err="1"/>
              <a:t>a</a:t>
            </a:r>
            <a:r>
              <a:rPr lang="lv-LV" b="1" baseline="-25000" dirty="0" err="1"/>
              <a:t>n</a:t>
            </a:r>
            <a:r>
              <a:rPr lang="lv-LV" dirty="0"/>
              <a:t> = </a:t>
            </a:r>
            <a:r>
              <a:rPr lang="lv-LV" b="1" dirty="0">
                <a:solidFill>
                  <a:srgbClr val="C00000"/>
                </a:solidFill>
              </a:rPr>
              <a:t>100</a:t>
            </a:r>
            <a:endParaRPr lang="lv-LV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lv-LV" dirty="0"/>
              <a:t>n – saskaitāmo skaits </a:t>
            </a:r>
          </a:p>
          <a:p>
            <a:pPr algn="ctr">
              <a:buNone/>
            </a:pPr>
            <a:r>
              <a:rPr lang="lv-LV" b="1" dirty="0" err="1"/>
              <a:t>S</a:t>
            </a:r>
            <a:r>
              <a:rPr lang="lv-LV" b="1" baseline="-25000" dirty="0" err="1"/>
              <a:t>n</a:t>
            </a:r>
            <a:r>
              <a:rPr lang="lv-LV" dirty="0"/>
              <a:t> = (</a:t>
            </a:r>
            <a:r>
              <a:rPr lang="lv-LV" b="1" dirty="0"/>
              <a:t>a</a:t>
            </a:r>
            <a:r>
              <a:rPr lang="lv-LV" b="1" baseline="-25000" dirty="0"/>
              <a:t>1 + </a:t>
            </a:r>
            <a:r>
              <a:rPr lang="lv-LV" b="1" dirty="0" err="1"/>
              <a:t>a</a:t>
            </a:r>
            <a:r>
              <a:rPr lang="lv-LV" b="1" baseline="-25000" dirty="0" err="1"/>
              <a:t>n</a:t>
            </a:r>
            <a:r>
              <a:rPr lang="lv-LV" b="1" baseline="-25000" dirty="0"/>
              <a:t> </a:t>
            </a:r>
            <a:r>
              <a:rPr lang="lv-LV" dirty="0"/>
              <a:t>) </a:t>
            </a:r>
            <a:r>
              <a:rPr lang="lv-LV" dirty="0">
                <a:sym typeface="Wingdings"/>
              </a:rPr>
              <a:t> </a:t>
            </a:r>
            <a:r>
              <a:rPr lang="lv-LV" b="1" dirty="0"/>
              <a:t>n </a:t>
            </a:r>
            <a:r>
              <a:rPr lang="lv-LV" b="1" dirty="0">
                <a:solidFill>
                  <a:srgbClr val="C00000"/>
                </a:solidFill>
              </a:rPr>
              <a:t> </a:t>
            </a:r>
            <a:endParaRPr lang="lv-LV" b="1" dirty="0"/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lv-LV" dirty="0"/>
          </a:p>
        </p:txBody>
      </p:sp>
      <p:sp>
        <p:nvSpPr>
          <p:cNvPr id="5" name="Freeform 4"/>
          <p:cNvSpPr/>
          <p:nvPr/>
        </p:nvSpPr>
        <p:spPr>
          <a:xfrm>
            <a:off x="1696317" y="2425567"/>
            <a:ext cx="1089734" cy="1146309"/>
          </a:xfrm>
          <a:custGeom>
            <a:avLst/>
            <a:gdLst>
              <a:gd name="connsiteX0" fmla="*/ 1066134 w 1169264"/>
              <a:gd name="connsiteY0" fmla="*/ 259882 h 1284589"/>
              <a:gd name="connsiteX1" fmla="*/ 1066134 w 1169264"/>
              <a:gd name="connsiteY1" fmla="*/ 259882 h 1284589"/>
              <a:gd name="connsiteX2" fmla="*/ 1056508 w 1169264"/>
              <a:gd name="connsiteY2" fmla="*/ 144379 h 1284589"/>
              <a:gd name="connsiteX3" fmla="*/ 998757 w 1169264"/>
              <a:gd name="connsiteY3" fmla="*/ 77002 h 1284589"/>
              <a:gd name="connsiteX4" fmla="*/ 941005 w 1169264"/>
              <a:gd name="connsiteY4" fmla="*/ 38501 h 1284589"/>
              <a:gd name="connsiteX5" fmla="*/ 873628 w 1169264"/>
              <a:gd name="connsiteY5" fmla="*/ 9626 h 1284589"/>
              <a:gd name="connsiteX6" fmla="*/ 671498 w 1169264"/>
              <a:gd name="connsiteY6" fmla="*/ 0 h 1284589"/>
              <a:gd name="connsiteX7" fmla="*/ 517494 w 1169264"/>
              <a:gd name="connsiteY7" fmla="*/ 9626 h 1284589"/>
              <a:gd name="connsiteX8" fmla="*/ 488618 w 1169264"/>
              <a:gd name="connsiteY8" fmla="*/ 28876 h 1284589"/>
              <a:gd name="connsiteX9" fmla="*/ 469367 w 1169264"/>
              <a:gd name="connsiteY9" fmla="*/ 86628 h 1284589"/>
              <a:gd name="connsiteX10" fmla="*/ 440491 w 1169264"/>
              <a:gd name="connsiteY10" fmla="*/ 173255 h 1284589"/>
              <a:gd name="connsiteX11" fmla="*/ 430866 w 1169264"/>
              <a:gd name="connsiteY11" fmla="*/ 202131 h 1284589"/>
              <a:gd name="connsiteX12" fmla="*/ 421241 w 1169264"/>
              <a:gd name="connsiteY12" fmla="*/ 231007 h 1284589"/>
              <a:gd name="connsiteX13" fmla="*/ 363489 w 1169264"/>
              <a:gd name="connsiteY13" fmla="*/ 269508 h 1284589"/>
              <a:gd name="connsiteX14" fmla="*/ 305738 w 1169264"/>
              <a:gd name="connsiteY14" fmla="*/ 288758 h 1284589"/>
              <a:gd name="connsiteX15" fmla="*/ 257611 w 1169264"/>
              <a:gd name="connsiteY15" fmla="*/ 375386 h 1284589"/>
              <a:gd name="connsiteX16" fmla="*/ 247986 w 1169264"/>
              <a:gd name="connsiteY16" fmla="*/ 510139 h 1284589"/>
              <a:gd name="connsiteX17" fmla="*/ 219110 w 1169264"/>
              <a:gd name="connsiteY17" fmla="*/ 567891 h 1284589"/>
              <a:gd name="connsiteX18" fmla="*/ 190235 w 1169264"/>
              <a:gd name="connsiteY18" fmla="*/ 587141 h 1284589"/>
              <a:gd name="connsiteX19" fmla="*/ 161359 w 1169264"/>
              <a:gd name="connsiteY19" fmla="*/ 596767 h 1284589"/>
              <a:gd name="connsiteX20" fmla="*/ 132483 w 1169264"/>
              <a:gd name="connsiteY20" fmla="*/ 616017 h 1284589"/>
              <a:gd name="connsiteX21" fmla="*/ 93982 w 1169264"/>
              <a:gd name="connsiteY21" fmla="*/ 673769 h 1284589"/>
              <a:gd name="connsiteX22" fmla="*/ 84357 w 1169264"/>
              <a:gd name="connsiteY22" fmla="*/ 712270 h 1284589"/>
              <a:gd name="connsiteX23" fmla="*/ 65106 w 1169264"/>
              <a:gd name="connsiteY23" fmla="*/ 770021 h 1284589"/>
              <a:gd name="connsiteX24" fmla="*/ 55481 w 1169264"/>
              <a:gd name="connsiteY24" fmla="*/ 798897 h 1284589"/>
              <a:gd name="connsiteX25" fmla="*/ 36230 w 1169264"/>
              <a:gd name="connsiteY25" fmla="*/ 856649 h 1284589"/>
              <a:gd name="connsiteX26" fmla="*/ 26605 w 1169264"/>
              <a:gd name="connsiteY26" fmla="*/ 885525 h 1284589"/>
              <a:gd name="connsiteX27" fmla="*/ 26605 w 1169264"/>
              <a:gd name="connsiteY27" fmla="*/ 1135781 h 1284589"/>
              <a:gd name="connsiteX28" fmla="*/ 113232 w 1169264"/>
              <a:gd name="connsiteY28" fmla="*/ 1203158 h 1284589"/>
              <a:gd name="connsiteX29" fmla="*/ 161359 w 1169264"/>
              <a:gd name="connsiteY29" fmla="*/ 1212783 h 1284589"/>
              <a:gd name="connsiteX30" fmla="*/ 498243 w 1169264"/>
              <a:gd name="connsiteY30" fmla="*/ 1241659 h 1284589"/>
              <a:gd name="connsiteX31" fmla="*/ 623371 w 1169264"/>
              <a:gd name="connsiteY31" fmla="*/ 1260910 h 1284589"/>
              <a:gd name="connsiteX32" fmla="*/ 825502 w 1169264"/>
              <a:gd name="connsiteY32" fmla="*/ 1270535 h 1284589"/>
              <a:gd name="connsiteX33" fmla="*/ 892879 w 1169264"/>
              <a:gd name="connsiteY33" fmla="*/ 1280160 h 1284589"/>
              <a:gd name="connsiteX34" fmla="*/ 1085384 w 1169264"/>
              <a:gd name="connsiteY34" fmla="*/ 1251285 h 1284589"/>
              <a:gd name="connsiteX35" fmla="*/ 1143136 w 1169264"/>
              <a:gd name="connsiteY35" fmla="*/ 1203158 h 1284589"/>
              <a:gd name="connsiteX36" fmla="*/ 1152761 w 1169264"/>
              <a:gd name="connsiteY36" fmla="*/ 693019 h 1284589"/>
              <a:gd name="connsiteX37" fmla="*/ 1162386 w 1169264"/>
              <a:gd name="connsiteY37" fmla="*/ 644893 h 1284589"/>
              <a:gd name="connsiteX38" fmla="*/ 1143136 w 1169264"/>
              <a:gd name="connsiteY38" fmla="*/ 442762 h 1284589"/>
              <a:gd name="connsiteX39" fmla="*/ 1123885 w 1169264"/>
              <a:gd name="connsiteY39" fmla="*/ 336885 h 1284589"/>
              <a:gd name="connsiteX40" fmla="*/ 1114260 w 1169264"/>
              <a:gd name="connsiteY40" fmla="*/ 298383 h 1284589"/>
              <a:gd name="connsiteX41" fmla="*/ 1085384 w 1169264"/>
              <a:gd name="connsiteY41" fmla="*/ 279133 h 1284589"/>
              <a:gd name="connsiteX42" fmla="*/ 1075759 w 1169264"/>
              <a:gd name="connsiteY42" fmla="*/ 250257 h 1284589"/>
              <a:gd name="connsiteX43" fmla="*/ 1066134 w 1169264"/>
              <a:gd name="connsiteY43" fmla="*/ 259882 h 128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69264" h="1284589">
                <a:moveTo>
                  <a:pt x="1066134" y="259882"/>
                </a:moveTo>
                <a:lnTo>
                  <a:pt x="1066134" y="259882"/>
                </a:lnTo>
                <a:cubicBezTo>
                  <a:pt x="1062925" y="221381"/>
                  <a:pt x="1065878" y="181860"/>
                  <a:pt x="1056508" y="144379"/>
                </a:cubicBezTo>
                <a:cubicBezTo>
                  <a:pt x="1053391" y="131910"/>
                  <a:pt x="1010189" y="85893"/>
                  <a:pt x="998757" y="77002"/>
                </a:cubicBezTo>
                <a:cubicBezTo>
                  <a:pt x="980494" y="62798"/>
                  <a:pt x="960256" y="51335"/>
                  <a:pt x="941005" y="38501"/>
                </a:cubicBezTo>
                <a:cubicBezTo>
                  <a:pt x="913722" y="20313"/>
                  <a:pt x="908943" y="12451"/>
                  <a:pt x="873628" y="9626"/>
                </a:cubicBezTo>
                <a:cubicBezTo>
                  <a:pt x="806390" y="4247"/>
                  <a:pt x="738875" y="3209"/>
                  <a:pt x="671498" y="0"/>
                </a:cubicBezTo>
                <a:cubicBezTo>
                  <a:pt x="620163" y="3209"/>
                  <a:pt x="568299" y="1604"/>
                  <a:pt x="517494" y="9626"/>
                </a:cubicBezTo>
                <a:cubicBezTo>
                  <a:pt x="506067" y="11430"/>
                  <a:pt x="494749" y="19066"/>
                  <a:pt x="488618" y="28876"/>
                </a:cubicBezTo>
                <a:cubicBezTo>
                  <a:pt x="477863" y="46084"/>
                  <a:pt x="475784" y="67377"/>
                  <a:pt x="469367" y="86628"/>
                </a:cubicBezTo>
                <a:lnTo>
                  <a:pt x="440491" y="173255"/>
                </a:lnTo>
                <a:lnTo>
                  <a:pt x="430866" y="202131"/>
                </a:lnTo>
                <a:cubicBezTo>
                  <a:pt x="427658" y="211756"/>
                  <a:pt x="429683" y="225379"/>
                  <a:pt x="421241" y="231007"/>
                </a:cubicBezTo>
                <a:cubicBezTo>
                  <a:pt x="401990" y="243841"/>
                  <a:pt x="385438" y="262192"/>
                  <a:pt x="363489" y="269508"/>
                </a:cubicBezTo>
                <a:lnTo>
                  <a:pt x="305738" y="288758"/>
                </a:lnTo>
                <a:cubicBezTo>
                  <a:pt x="261609" y="354952"/>
                  <a:pt x="274554" y="324561"/>
                  <a:pt x="257611" y="375386"/>
                </a:cubicBezTo>
                <a:cubicBezTo>
                  <a:pt x="254403" y="420304"/>
                  <a:pt x="253247" y="465415"/>
                  <a:pt x="247986" y="510139"/>
                </a:cubicBezTo>
                <a:cubicBezTo>
                  <a:pt x="245898" y="527885"/>
                  <a:pt x="231224" y="555777"/>
                  <a:pt x="219110" y="567891"/>
                </a:cubicBezTo>
                <a:cubicBezTo>
                  <a:pt x="210930" y="576071"/>
                  <a:pt x="200582" y="581968"/>
                  <a:pt x="190235" y="587141"/>
                </a:cubicBezTo>
                <a:cubicBezTo>
                  <a:pt x="181160" y="591679"/>
                  <a:pt x="170434" y="592230"/>
                  <a:pt x="161359" y="596767"/>
                </a:cubicBezTo>
                <a:cubicBezTo>
                  <a:pt x="151012" y="601940"/>
                  <a:pt x="142108" y="609600"/>
                  <a:pt x="132483" y="616017"/>
                </a:cubicBezTo>
                <a:cubicBezTo>
                  <a:pt x="119649" y="635268"/>
                  <a:pt x="99593" y="651323"/>
                  <a:pt x="93982" y="673769"/>
                </a:cubicBezTo>
                <a:cubicBezTo>
                  <a:pt x="90774" y="686603"/>
                  <a:pt x="88158" y="699599"/>
                  <a:pt x="84357" y="712270"/>
                </a:cubicBezTo>
                <a:cubicBezTo>
                  <a:pt x="78526" y="731706"/>
                  <a:pt x="71523" y="750771"/>
                  <a:pt x="65106" y="770021"/>
                </a:cubicBezTo>
                <a:lnTo>
                  <a:pt x="55481" y="798897"/>
                </a:lnTo>
                <a:lnTo>
                  <a:pt x="36230" y="856649"/>
                </a:lnTo>
                <a:lnTo>
                  <a:pt x="26605" y="885525"/>
                </a:lnTo>
                <a:cubicBezTo>
                  <a:pt x="14215" y="972259"/>
                  <a:pt x="0" y="1040762"/>
                  <a:pt x="26605" y="1135781"/>
                </a:cubicBezTo>
                <a:cubicBezTo>
                  <a:pt x="37583" y="1174987"/>
                  <a:pt x="78634" y="1194509"/>
                  <a:pt x="113232" y="1203158"/>
                </a:cubicBezTo>
                <a:cubicBezTo>
                  <a:pt x="129104" y="1207126"/>
                  <a:pt x="145099" y="1210976"/>
                  <a:pt x="161359" y="1212783"/>
                </a:cubicBezTo>
                <a:cubicBezTo>
                  <a:pt x="265052" y="1224305"/>
                  <a:pt x="390817" y="1233396"/>
                  <a:pt x="498243" y="1241659"/>
                </a:cubicBezTo>
                <a:cubicBezTo>
                  <a:pt x="522446" y="1245693"/>
                  <a:pt x="601688" y="1259361"/>
                  <a:pt x="623371" y="1260910"/>
                </a:cubicBezTo>
                <a:cubicBezTo>
                  <a:pt x="690653" y="1265716"/>
                  <a:pt x="758125" y="1267327"/>
                  <a:pt x="825502" y="1270535"/>
                </a:cubicBezTo>
                <a:cubicBezTo>
                  <a:pt x="847961" y="1273743"/>
                  <a:pt x="870192" y="1280160"/>
                  <a:pt x="892879" y="1280160"/>
                </a:cubicBezTo>
                <a:cubicBezTo>
                  <a:pt x="981071" y="1280160"/>
                  <a:pt x="1018777" y="1284589"/>
                  <a:pt x="1085384" y="1251285"/>
                </a:cubicBezTo>
                <a:cubicBezTo>
                  <a:pt x="1112184" y="1237885"/>
                  <a:pt x="1121850" y="1224444"/>
                  <a:pt x="1143136" y="1203158"/>
                </a:cubicBezTo>
                <a:cubicBezTo>
                  <a:pt x="1146344" y="1033112"/>
                  <a:pt x="1146900" y="862995"/>
                  <a:pt x="1152761" y="693019"/>
                </a:cubicBezTo>
                <a:cubicBezTo>
                  <a:pt x="1153325" y="676669"/>
                  <a:pt x="1162386" y="661253"/>
                  <a:pt x="1162386" y="644893"/>
                </a:cubicBezTo>
                <a:cubicBezTo>
                  <a:pt x="1162386" y="492072"/>
                  <a:pt x="1169264" y="521149"/>
                  <a:pt x="1143136" y="442762"/>
                </a:cubicBezTo>
                <a:cubicBezTo>
                  <a:pt x="1127206" y="315330"/>
                  <a:pt x="1143669" y="406131"/>
                  <a:pt x="1123885" y="336885"/>
                </a:cubicBezTo>
                <a:cubicBezTo>
                  <a:pt x="1120251" y="324165"/>
                  <a:pt x="1121598" y="309390"/>
                  <a:pt x="1114260" y="298383"/>
                </a:cubicBezTo>
                <a:cubicBezTo>
                  <a:pt x="1107843" y="288758"/>
                  <a:pt x="1095009" y="285550"/>
                  <a:pt x="1085384" y="279133"/>
                </a:cubicBezTo>
                <a:cubicBezTo>
                  <a:pt x="1082176" y="269508"/>
                  <a:pt x="1082097" y="258180"/>
                  <a:pt x="1075759" y="250257"/>
                </a:cubicBezTo>
                <a:cubicBezTo>
                  <a:pt x="1068532" y="241224"/>
                  <a:pt x="1067738" y="258278"/>
                  <a:pt x="1066134" y="259882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TextBox 5"/>
          <p:cNvSpPr txBox="1"/>
          <p:nvPr/>
        </p:nvSpPr>
        <p:spPr>
          <a:xfrm>
            <a:off x="2143108" y="264318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0232" y="314324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400" b="1" dirty="0">
                <a:solidFill>
                  <a:srgbClr val="C00000"/>
                </a:solidFill>
              </a:rPr>
              <a:t>100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lv-LV" dirty="0"/>
              <a:t>4. Atrodi pirmo 100 naturālo skaitļu summu!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/>
              <a:t>                    1;    2;   3;    4; ...; 98; 99; </a:t>
            </a:r>
            <a:r>
              <a:rPr lang="lv-LV" dirty="0" smtClean="0"/>
              <a:t>100</a:t>
            </a:r>
            <a:endParaRPr lang="lv-LV" dirty="0"/>
          </a:p>
          <a:p>
            <a:pPr>
              <a:buNone/>
            </a:pPr>
            <a:r>
              <a:rPr lang="lv-LV" dirty="0"/>
              <a:t>                </a:t>
            </a:r>
            <a:r>
              <a:rPr lang="lv-LV" u="sng" dirty="0"/>
              <a:t>100; 99; 98;  97; ...;   3;   2;      1</a:t>
            </a:r>
          </a:p>
          <a:p>
            <a:pPr>
              <a:buNone/>
            </a:pPr>
            <a:r>
              <a:rPr lang="lv-LV" dirty="0"/>
              <a:t>Pirmais loceklis ir  </a:t>
            </a:r>
            <a:r>
              <a:rPr lang="lv-LV" b="1" dirty="0"/>
              <a:t>a</a:t>
            </a:r>
            <a:r>
              <a:rPr lang="lv-LV" b="1" baseline="-25000" dirty="0"/>
              <a:t>1 </a:t>
            </a:r>
            <a:r>
              <a:rPr lang="lv-LV" dirty="0"/>
              <a:t>= </a:t>
            </a:r>
            <a:r>
              <a:rPr lang="lv-LV" b="1" dirty="0">
                <a:solidFill>
                  <a:srgbClr val="C00000"/>
                </a:solidFill>
              </a:rPr>
              <a:t>1</a:t>
            </a:r>
            <a:endParaRPr lang="lv-LV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lv-LV" dirty="0"/>
              <a:t>n – tais (pēdējais) </a:t>
            </a:r>
            <a:r>
              <a:rPr lang="lv-LV" b="1" dirty="0" err="1"/>
              <a:t>a</a:t>
            </a:r>
            <a:r>
              <a:rPr lang="lv-LV" b="1" baseline="-25000" dirty="0" err="1"/>
              <a:t>n</a:t>
            </a:r>
            <a:r>
              <a:rPr lang="lv-LV" dirty="0"/>
              <a:t> = </a:t>
            </a:r>
            <a:r>
              <a:rPr lang="lv-LV" b="1" dirty="0">
                <a:solidFill>
                  <a:srgbClr val="C00000"/>
                </a:solidFill>
              </a:rPr>
              <a:t>100</a:t>
            </a:r>
            <a:endParaRPr lang="lv-LV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lv-LV" dirty="0"/>
              <a:t>n – saskaitāmo pavisam </a:t>
            </a:r>
          </a:p>
          <a:p>
            <a:pPr algn="ctr">
              <a:buNone/>
            </a:pPr>
            <a:r>
              <a:rPr lang="lv-LV" b="1" dirty="0" err="1"/>
              <a:t>S</a:t>
            </a:r>
            <a:r>
              <a:rPr lang="lv-LV" b="1" baseline="-25000" dirty="0" err="1"/>
              <a:t>n</a:t>
            </a:r>
            <a:r>
              <a:rPr lang="lv-LV" dirty="0"/>
              <a:t> = ((</a:t>
            </a:r>
            <a:r>
              <a:rPr lang="lv-LV" b="1" dirty="0"/>
              <a:t>a</a:t>
            </a:r>
            <a:r>
              <a:rPr lang="lv-LV" b="1" baseline="-25000" dirty="0"/>
              <a:t>1 + </a:t>
            </a:r>
            <a:r>
              <a:rPr lang="lv-LV" b="1" dirty="0" err="1"/>
              <a:t>a</a:t>
            </a:r>
            <a:r>
              <a:rPr lang="lv-LV" b="1" baseline="-25000" dirty="0" err="1"/>
              <a:t>n</a:t>
            </a:r>
            <a:r>
              <a:rPr lang="lv-LV" b="1" baseline="-25000" dirty="0"/>
              <a:t> </a:t>
            </a:r>
            <a:r>
              <a:rPr lang="lv-LV" dirty="0"/>
              <a:t>) </a:t>
            </a:r>
            <a:r>
              <a:rPr lang="lv-LV" dirty="0">
                <a:sym typeface="Wingdings"/>
              </a:rPr>
              <a:t> </a:t>
            </a:r>
            <a:r>
              <a:rPr lang="lv-LV" b="1" dirty="0"/>
              <a:t>n</a:t>
            </a:r>
            <a:r>
              <a:rPr lang="lv-LV" dirty="0"/>
              <a:t>)</a:t>
            </a:r>
            <a:r>
              <a:rPr lang="lv-LV" b="1" dirty="0"/>
              <a:t> : 2</a:t>
            </a:r>
            <a:r>
              <a:rPr lang="lv-LV" b="1" dirty="0">
                <a:solidFill>
                  <a:srgbClr val="C00000"/>
                </a:solidFill>
              </a:rPr>
              <a:t> </a:t>
            </a:r>
            <a:endParaRPr lang="lv-LV" b="1" dirty="0"/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lv-LV" dirty="0"/>
          </a:p>
        </p:txBody>
      </p:sp>
      <p:sp>
        <p:nvSpPr>
          <p:cNvPr id="5" name="Freeform 4"/>
          <p:cNvSpPr/>
          <p:nvPr/>
        </p:nvSpPr>
        <p:spPr>
          <a:xfrm>
            <a:off x="1696317" y="2425567"/>
            <a:ext cx="1089734" cy="1146309"/>
          </a:xfrm>
          <a:custGeom>
            <a:avLst/>
            <a:gdLst>
              <a:gd name="connsiteX0" fmla="*/ 1066134 w 1169264"/>
              <a:gd name="connsiteY0" fmla="*/ 259882 h 1284589"/>
              <a:gd name="connsiteX1" fmla="*/ 1066134 w 1169264"/>
              <a:gd name="connsiteY1" fmla="*/ 259882 h 1284589"/>
              <a:gd name="connsiteX2" fmla="*/ 1056508 w 1169264"/>
              <a:gd name="connsiteY2" fmla="*/ 144379 h 1284589"/>
              <a:gd name="connsiteX3" fmla="*/ 998757 w 1169264"/>
              <a:gd name="connsiteY3" fmla="*/ 77002 h 1284589"/>
              <a:gd name="connsiteX4" fmla="*/ 941005 w 1169264"/>
              <a:gd name="connsiteY4" fmla="*/ 38501 h 1284589"/>
              <a:gd name="connsiteX5" fmla="*/ 873628 w 1169264"/>
              <a:gd name="connsiteY5" fmla="*/ 9626 h 1284589"/>
              <a:gd name="connsiteX6" fmla="*/ 671498 w 1169264"/>
              <a:gd name="connsiteY6" fmla="*/ 0 h 1284589"/>
              <a:gd name="connsiteX7" fmla="*/ 517494 w 1169264"/>
              <a:gd name="connsiteY7" fmla="*/ 9626 h 1284589"/>
              <a:gd name="connsiteX8" fmla="*/ 488618 w 1169264"/>
              <a:gd name="connsiteY8" fmla="*/ 28876 h 1284589"/>
              <a:gd name="connsiteX9" fmla="*/ 469367 w 1169264"/>
              <a:gd name="connsiteY9" fmla="*/ 86628 h 1284589"/>
              <a:gd name="connsiteX10" fmla="*/ 440491 w 1169264"/>
              <a:gd name="connsiteY10" fmla="*/ 173255 h 1284589"/>
              <a:gd name="connsiteX11" fmla="*/ 430866 w 1169264"/>
              <a:gd name="connsiteY11" fmla="*/ 202131 h 1284589"/>
              <a:gd name="connsiteX12" fmla="*/ 421241 w 1169264"/>
              <a:gd name="connsiteY12" fmla="*/ 231007 h 1284589"/>
              <a:gd name="connsiteX13" fmla="*/ 363489 w 1169264"/>
              <a:gd name="connsiteY13" fmla="*/ 269508 h 1284589"/>
              <a:gd name="connsiteX14" fmla="*/ 305738 w 1169264"/>
              <a:gd name="connsiteY14" fmla="*/ 288758 h 1284589"/>
              <a:gd name="connsiteX15" fmla="*/ 257611 w 1169264"/>
              <a:gd name="connsiteY15" fmla="*/ 375386 h 1284589"/>
              <a:gd name="connsiteX16" fmla="*/ 247986 w 1169264"/>
              <a:gd name="connsiteY16" fmla="*/ 510139 h 1284589"/>
              <a:gd name="connsiteX17" fmla="*/ 219110 w 1169264"/>
              <a:gd name="connsiteY17" fmla="*/ 567891 h 1284589"/>
              <a:gd name="connsiteX18" fmla="*/ 190235 w 1169264"/>
              <a:gd name="connsiteY18" fmla="*/ 587141 h 1284589"/>
              <a:gd name="connsiteX19" fmla="*/ 161359 w 1169264"/>
              <a:gd name="connsiteY19" fmla="*/ 596767 h 1284589"/>
              <a:gd name="connsiteX20" fmla="*/ 132483 w 1169264"/>
              <a:gd name="connsiteY20" fmla="*/ 616017 h 1284589"/>
              <a:gd name="connsiteX21" fmla="*/ 93982 w 1169264"/>
              <a:gd name="connsiteY21" fmla="*/ 673769 h 1284589"/>
              <a:gd name="connsiteX22" fmla="*/ 84357 w 1169264"/>
              <a:gd name="connsiteY22" fmla="*/ 712270 h 1284589"/>
              <a:gd name="connsiteX23" fmla="*/ 65106 w 1169264"/>
              <a:gd name="connsiteY23" fmla="*/ 770021 h 1284589"/>
              <a:gd name="connsiteX24" fmla="*/ 55481 w 1169264"/>
              <a:gd name="connsiteY24" fmla="*/ 798897 h 1284589"/>
              <a:gd name="connsiteX25" fmla="*/ 36230 w 1169264"/>
              <a:gd name="connsiteY25" fmla="*/ 856649 h 1284589"/>
              <a:gd name="connsiteX26" fmla="*/ 26605 w 1169264"/>
              <a:gd name="connsiteY26" fmla="*/ 885525 h 1284589"/>
              <a:gd name="connsiteX27" fmla="*/ 26605 w 1169264"/>
              <a:gd name="connsiteY27" fmla="*/ 1135781 h 1284589"/>
              <a:gd name="connsiteX28" fmla="*/ 113232 w 1169264"/>
              <a:gd name="connsiteY28" fmla="*/ 1203158 h 1284589"/>
              <a:gd name="connsiteX29" fmla="*/ 161359 w 1169264"/>
              <a:gd name="connsiteY29" fmla="*/ 1212783 h 1284589"/>
              <a:gd name="connsiteX30" fmla="*/ 498243 w 1169264"/>
              <a:gd name="connsiteY30" fmla="*/ 1241659 h 1284589"/>
              <a:gd name="connsiteX31" fmla="*/ 623371 w 1169264"/>
              <a:gd name="connsiteY31" fmla="*/ 1260910 h 1284589"/>
              <a:gd name="connsiteX32" fmla="*/ 825502 w 1169264"/>
              <a:gd name="connsiteY32" fmla="*/ 1270535 h 1284589"/>
              <a:gd name="connsiteX33" fmla="*/ 892879 w 1169264"/>
              <a:gd name="connsiteY33" fmla="*/ 1280160 h 1284589"/>
              <a:gd name="connsiteX34" fmla="*/ 1085384 w 1169264"/>
              <a:gd name="connsiteY34" fmla="*/ 1251285 h 1284589"/>
              <a:gd name="connsiteX35" fmla="*/ 1143136 w 1169264"/>
              <a:gd name="connsiteY35" fmla="*/ 1203158 h 1284589"/>
              <a:gd name="connsiteX36" fmla="*/ 1152761 w 1169264"/>
              <a:gd name="connsiteY36" fmla="*/ 693019 h 1284589"/>
              <a:gd name="connsiteX37" fmla="*/ 1162386 w 1169264"/>
              <a:gd name="connsiteY37" fmla="*/ 644893 h 1284589"/>
              <a:gd name="connsiteX38" fmla="*/ 1143136 w 1169264"/>
              <a:gd name="connsiteY38" fmla="*/ 442762 h 1284589"/>
              <a:gd name="connsiteX39" fmla="*/ 1123885 w 1169264"/>
              <a:gd name="connsiteY39" fmla="*/ 336885 h 1284589"/>
              <a:gd name="connsiteX40" fmla="*/ 1114260 w 1169264"/>
              <a:gd name="connsiteY40" fmla="*/ 298383 h 1284589"/>
              <a:gd name="connsiteX41" fmla="*/ 1085384 w 1169264"/>
              <a:gd name="connsiteY41" fmla="*/ 279133 h 1284589"/>
              <a:gd name="connsiteX42" fmla="*/ 1075759 w 1169264"/>
              <a:gd name="connsiteY42" fmla="*/ 250257 h 1284589"/>
              <a:gd name="connsiteX43" fmla="*/ 1066134 w 1169264"/>
              <a:gd name="connsiteY43" fmla="*/ 259882 h 128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69264" h="1284589">
                <a:moveTo>
                  <a:pt x="1066134" y="259882"/>
                </a:moveTo>
                <a:lnTo>
                  <a:pt x="1066134" y="259882"/>
                </a:lnTo>
                <a:cubicBezTo>
                  <a:pt x="1062925" y="221381"/>
                  <a:pt x="1065878" y="181860"/>
                  <a:pt x="1056508" y="144379"/>
                </a:cubicBezTo>
                <a:cubicBezTo>
                  <a:pt x="1053391" y="131910"/>
                  <a:pt x="1010189" y="85893"/>
                  <a:pt x="998757" y="77002"/>
                </a:cubicBezTo>
                <a:cubicBezTo>
                  <a:pt x="980494" y="62798"/>
                  <a:pt x="960256" y="51335"/>
                  <a:pt x="941005" y="38501"/>
                </a:cubicBezTo>
                <a:cubicBezTo>
                  <a:pt x="913722" y="20313"/>
                  <a:pt x="908943" y="12451"/>
                  <a:pt x="873628" y="9626"/>
                </a:cubicBezTo>
                <a:cubicBezTo>
                  <a:pt x="806390" y="4247"/>
                  <a:pt x="738875" y="3209"/>
                  <a:pt x="671498" y="0"/>
                </a:cubicBezTo>
                <a:cubicBezTo>
                  <a:pt x="620163" y="3209"/>
                  <a:pt x="568299" y="1604"/>
                  <a:pt x="517494" y="9626"/>
                </a:cubicBezTo>
                <a:cubicBezTo>
                  <a:pt x="506067" y="11430"/>
                  <a:pt x="494749" y="19066"/>
                  <a:pt x="488618" y="28876"/>
                </a:cubicBezTo>
                <a:cubicBezTo>
                  <a:pt x="477863" y="46084"/>
                  <a:pt x="475784" y="67377"/>
                  <a:pt x="469367" y="86628"/>
                </a:cubicBezTo>
                <a:lnTo>
                  <a:pt x="440491" y="173255"/>
                </a:lnTo>
                <a:lnTo>
                  <a:pt x="430866" y="202131"/>
                </a:lnTo>
                <a:cubicBezTo>
                  <a:pt x="427658" y="211756"/>
                  <a:pt x="429683" y="225379"/>
                  <a:pt x="421241" y="231007"/>
                </a:cubicBezTo>
                <a:cubicBezTo>
                  <a:pt x="401990" y="243841"/>
                  <a:pt x="385438" y="262192"/>
                  <a:pt x="363489" y="269508"/>
                </a:cubicBezTo>
                <a:lnTo>
                  <a:pt x="305738" y="288758"/>
                </a:lnTo>
                <a:cubicBezTo>
                  <a:pt x="261609" y="354952"/>
                  <a:pt x="274554" y="324561"/>
                  <a:pt x="257611" y="375386"/>
                </a:cubicBezTo>
                <a:cubicBezTo>
                  <a:pt x="254403" y="420304"/>
                  <a:pt x="253247" y="465415"/>
                  <a:pt x="247986" y="510139"/>
                </a:cubicBezTo>
                <a:cubicBezTo>
                  <a:pt x="245898" y="527885"/>
                  <a:pt x="231224" y="555777"/>
                  <a:pt x="219110" y="567891"/>
                </a:cubicBezTo>
                <a:cubicBezTo>
                  <a:pt x="210930" y="576071"/>
                  <a:pt x="200582" y="581968"/>
                  <a:pt x="190235" y="587141"/>
                </a:cubicBezTo>
                <a:cubicBezTo>
                  <a:pt x="181160" y="591679"/>
                  <a:pt x="170434" y="592230"/>
                  <a:pt x="161359" y="596767"/>
                </a:cubicBezTo>
                <a:cubicBezTo>
                  <a:pt x="151012" y="601940"/>
                  <a:pt x="142108" y="609600"/>
                  <a:pt x="132483" y="616017"/>
                </a:cubicBezTo>
                <a:cubicBezTo>
                  <a:pt x="119649" y="635268"/>
                  <a:pt x="99593" y="651323"/>
                  <a:pt x="93982" y="673769"/>
                </a:cubicBezTo>
                <a:cubicBezTo>
                  <a:pt x="90774" y="686603"/>
                  <a:pt x="88158" y="699599"/>
                  <a:pt x="84357" y="712270"/>
                </a:cubicBezTo>
                <a:cubicBezTo>
                  <a:pt x="78526" y="731706"/>
                  <a:pt x="71523" y="750771"/>
                  <a:pt x="65106" y="770021"/>
                </a:cubicBezTo>
                <a:lnTo>
                  <a:pt x="55481" y="798897"/>
                </a:lnTo>
                <a:lnTo>
                  <a:pt x="36230" y="856649"/>
                </a:lnTo>
                <a:lnTo>
                  <a:pt x="26605" y="885525"/>
                </a:lnTo>
                <a:cubicBezTo>
                  <a:pt x="14215" y="972259"/>
                  <a:pt x="0" y="1040762"/>
                  <a:pt x="26605" y="1135781"/>
                </a:cubicBezTo>
                <a:cubicBezTo>
                  <a:pt x="37583" y="1174987"/>
                  <a:pt x="78634" y="1194509"/>
                  <a:pt x="113232" y="1203158"/>
                </a:cubicBezTo>
                <a:cubicBezTo>
                  <a:pt x="129104" y="1207126"/>
                  <a:pt x="145099" y="1210976"/>
                  <a:pt x="161359" y="1212783"/>
                </a:cubicBezTo>
                <a:cubicBezTo>
                  <a:pt x="265052" y="1224305"/>
                  <a:pt x="390817" y="1233396"/>
                  <a:pt x="498243" y="1241659"/>
                </a:cubicBezTo>
                <a:cubicBezTo>
                  <a:pt x="522446" y="1245693"/>
                  <a:pt x="601688" y="1259361"/>
                  <a:pt x="623371" y="1260910"/>
                </a:cubicBezTo>
                <a:cubicBezTo>
                  <a:pt x="690653" y="1265716"/>
                  <a:pt x="758125" y="1267327"/>
                  <a:pt x="825502" y="1270535"/>
                </a:cubicBezTo>
                <a:cubicBezTo>
                  <a:pt x="847961" y="1273743"/>
                  <a:pt x="870192" y="1280160"/>
                  <a:pt x="892879" y="1280160"/>
                </a:cubicBezTo>
                <a:cubicBezTo>
                  <a:pt x="981071" y="1280160"/>
                  <a:pt x="1018777" y="1284589"/>
                  <a:pt x="1085384" y="1251285"/>
                </a:cubicBezTo>
                <a:cubicBezTo>
                  <a:pt x="1112184" y="1237885"/>
                  <a:pt x="1121850" y="1224444"/>
                  <a:pt x="1143136" y="1203158"/>
                </a:cubicBezTo>
                <a:cubicBezTo>
                  <a:pt x="1146344" y="1033112"/>
                  <a:pt x="1146900" y="862995"/>
                  <a:pt x="1152761" y="693019"/>
                </a:cubicBezTo>
                <a:cubicBezTo>
                  <a:pt x="1153325" y="676669"/>
                  <a:pt x="1162386" y="661253"/>
                  <a:pt x="1162386" y="644893"/>
                </a:cubicBezTo>
                <a:cubicBezTo>
                  <a:pt x="1162386" y="492072"/>
                  <a:pt x="1169264" y="521149"/>
                  <a:pt x="1143136" y="442762"/>
                </a:cubicBezTo>
                <a:cubicBezTo>
                  <a:pt x="1127206" y="315330"/>
                  <a:pt x="1143669" y="406131"/>
                  <a:pt x="1123885" y="336885"/>
                </a:cubicBezTo>
                <a:cubicBezTo>
                  <a:pt x="1120251" y="324165"/>
                  <a:pt x="1121598" y="309390"/>
                  <a:pt x="1114260" y="298383"/>
                </a:cubicBezTo>
                <a:cubicBezTo>
                  <a:pt x="1107843" y="288758"/>
                  <a:pt x="1095009" y="285550"/>
                  <a:pt x="1085384" y="279133"/>
                </a:cubicBezTo>
                <a:cubicBezTo>
                  <a:pt x="1082176" y="269508"/>
                  <a:pt x="1082097" y="258180"/>
                  <a:pt x="1075759" y="250257"/>
                </a:cubicBezTo>
                <a:cubicBezTo>
                  <a:pt x="1068532" y="241224"/>
                  <a:pt x="1067738" y="258278"/>
                  <a:pt x="1066134" y="259882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TextBox 5"/>
          <p:cNvSpPr txBox="1"/>
          <p:nvPr/>
        </p:nvSpPr>
        <p:spPr>
          <a:xfrm>
            <a:off x="2143108" y="264318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0232" y="314324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400" b="1" dirty="0">
                <a:solidFill>
                  <a:srgbClr val="C00000"/>
                </a:solidFill>
              </a:rPr>
              <a:t>100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082792"/>
          </a:xfr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2"/>
          </a:lnRef>
          <a:fillRef idx="1002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lv-LV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Aritmētiskās progresijas pirmo n locekļu summas aprēķināšanas</a:t>
            </a:r>
            <a:br>
              <a:rPr lang="lv-LV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lv-LV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formula</a:t>
            </a:r>
          </a:p>
        </p:txBody>
      </p:sp>
      <p:sp>
        <p:nvSpPr>
          <p:cNvPr id="5" name="Freeform 4"/>
          <p:cNvSpPr/>
          <p:nvPr/>
        </p:nvSpPr>
        <p:spPr>
          <a:xfrm>
            <a:off x="251520" y="2780928"/>
            <a:ext cx="8821644" cy="3929090"/>
          </a:xfrm>
          <a:custGeom>
            <a:avLst/>
            <a:gdLst>
              <a:gd name="connsiteX0" fmla="*/ 1066134 w 1169264"/>
              <a:gd name="connsiteY0" fmla="*/ 259882 h 1284589"/>
              <a:gd name="connsiteX1" fmla="*/ 1066134 w 1169264"/>
              <a:gd name="connsiteY1" fmla="*/ 259882 h 1284589"/>
              <a:gd name="connsiteX2" fmla="*/ 1056508 w 1169264"/>
              <a:gd name="connsiteY2" fmla="*/ 144379 h 1284589"/>
              <a:gd name="connsiteX3" fmla="*/ 998757 w 1169264"/>
              <a:gd name="connsiteY3" fmla="*/ 77002 h 1284589"/>
              <a:gd name="connsiteX4" fmla="*/ 941005 w 1169264"/>
              <a:gd name="connsiteY4" fmla="*/ 38501 h 1284589"/>
              <a:gd name="connsiteX5" fmla="*/ 873628 w 1169264"/>
              <a:gd name="connsiteY5" fmla="*/ 9626 h 1284589"/>
              <a:gd name="connsiteX6" fmla="*/ 671498 w 1169264"/>
              <a:gd name="connsiteY6" fmla="*/ 0 h 1284589"/>
              <a:gd name="connsiteX7" fmla="*/ 517494 w 1169264"/>
              <a:gd name="connsiteY7" fmla="*/ 9626 h 1284589"/>
              <a:gd name="connsiteX8" fmla="*/ 488618 w 1169264"/>
              <a:gd name="connsiteY8" fmla="*/ 28876 h 1284589"/>
              <a:gd name="connsiteX9" fmla="*/ 469367 w 1169264"/>
              <a:gd name="connsiteY9" fmla="*/ 86628 h 1284589"/>
              <a:gd name="connsiteX10" fmla="*/ 440491 w 1169264"/>
              <a:gd name="connsiteY10" fmla="*/ 173255 h 1284589"/>
              <a:gd name="connsiteX11" fmla="*/ 430866 w 1169264"/>
              <a:gd name="connsiteY11" fmla="*/ 202131 h 1284589"/>
              <a:gd name="connsiteX12" fmla="*/ 421241 w 1169264"/>
              <a:gd name="connsiteY12" fmla="*/ 231007 h 1284589"/>
              <a:gd name="connsiteX13" fmla="*/ 363489 w 1169264"/>
              <a:gd name="connsiteY13" fmla="*/ 269508 h 1284589"/>
              <a:gd name="connsiteX14" fmla="*/ 305738 w 1169264"/>
              <a:gd name="connsiteY14" fmla="*/ 288758 h 1284589"/>
              <a:gd name="connsiteX15" fmla="*/ 257611 w 1169264"/>
              <a:gd name="connsiteY15" fmla="*/ 375386 h 1284589"/>
              <a:gd name="connsiteX16" fmla="*/ 247986 w 1169264"/>
              <a:gd name="connsiteY16" fmla="*/ 510139 h 1284589"/>
              <a:gd name="connsiteX17" fmla="*/ 219110 w 1169264"/>
              <a:gd name="connsiteY17" fmla="*/ 567891 h 1284589"/>
              <a:gd name="connsiteX18" fmla="*/ 190235 w 1169264"/>
              <a:gd name="connsiteY18" fmla="*/ 587141 h 1284589"/>
              <a:gd name="connsiteX19" fmla="*/ 161359 w 1169264"/>
              <a:gd name="connsiteY19" fmla="*/ 596767 h 1284589"/>
              <a:gd name="connsiteX20" fmla="*/ 132483 w 1169264"/>
              <a:gd name="connsiteY20" fmla="*/ 616017 h 1284589"/>
              <a:gd name="connsiteX21" fmla="*/ 93982 w 1169264"/>
              <a:gd name="connsiteY21" fmla="*/ 673769 h 1284589"/>
              <a:gd name="connsiteX22" fmla="*/ 84357 w 1169264"/>
              <a:gd name="connsiteY22" fmla="*/ 712270 h 1284589"/>
              <a:gd name="connsiteX23" fmla="*/ 65106 w 1169264"/>
              <a:gd name="connsiteY23" fmla="*/ 770021 h 1284589"/>
              <a:gd name="connsiteX24" fmla="*/ 55481 w 1169264"/>
              <a:gd name="connsiteY24" fmla="*/ 798897 h 1284589"/>
              <a:gd name="connsiteX25" fmla="*/ 36230 w 1169264"/>
              <a:gd name="connsiteY25" fmla="*/ 856649 h 1284589"/>
              <a:gd name="connsiteX26" fmla="*/ 26605 w 1169264"/>
              <a:gd name="connsiteY26" fmla="*/ 885525 h 1284589"/>
              <a:gd name="connsiteX27" fmla="*/ 26605 w 1169264"/>
              <a:gd name="connsiteY27" fmla="*/ 1135781 h 1284589"/>
              <a:gd name="connsiteX28" fmla="*/ 113232 w 1169264"/>
              <a:gd name="connsiteY28" fmla="*/ 1203158 h 1284589"/>
              <a:gd name="connsiteX29" fmla="*/ 161359 w 1169264"/>
              <a:gd name="connsiteY29" fmla="*/ 1212783 h 1284589"/>
              <a:gd name="connsiteX30" fmla="*/ 498243 w 1169264"/>
              <a:gd name="connsiteY30" fmla="*/ 1241659 h 1284589"/>
              <a:gd name="connsiteX31" fmla="*/ 623371 w 1169264"/>
              <a:gd name="connsiteY31" fmla="*/ 1260910 h 1284589"/>
              <a:gd name="connsiteX32" fmla="*/ 825502 w 1169264"/>
              <a:gd name="connsiteY32" fmla="*/ 1270535 h 1284589"/>
              <a:gd name="connsiteX33" fmla="*/ 892879 w 1169264"/>
              <a:gd name="connsiteY33" fmla="*/ 1280160 h 1284589"/>
              <a:gd name="connsiteX34" fmla="*/ 1085384 w 1169264"/>
              <a:gd name="connsiteY34" fmla="*/ 1251285 h 1284589"/>
              <a:gd name="connsiteX35" fmla="*/ 1143136 w 1169264"/>
              <a:gd name="connsiteY35" fmla="*/ 1203158 h 1284589"/>
              <a:gd name="connsiteX36" fmla="*/ 1152761 w 1169264"/>
              <a:gd name="connsiteY36" fmla="*/ 693019 h 1284589"/>
              <a:gd name="connsiteX37" fmla="*/ 1162386 w 1169264"/>
              <a:gd name="connsiteY37" fmla="*/ 644893 h 1284589"/>
              <a:gd name="connsiteX38" fmla="*/ 1143136 w 1169264"/>
              <a:gd name="connsiteY38" fmla="*/ 442762 h 1284589"/>
              <a:gd name="connsiteX39" fmla="*/ 1123885 w 1169264"/>
              <a:gd name="connsiteY39" fmla="*/ 336885 h 1284589"/>
              <a:gd name="connsiteX40" fmla="*/ 1114260 w 1169264"/>
              <a:gd name="connsiteY40" fmla="*/ 298383 h 1284589"/>
              <a:gd name="connsiteX41" fmla="*/ 1085384 w 1169264"/>
              <a:gd name="connsiteY41" fmla="*/ 279133 h 1284589"/>
              <a:gd name="connsiteX42" fmla="*/ 1075759 w 1169264"/>
              <a:gd name="connsiteY42" fmla="*/ 250257 h 1284589"/>
              <a:gd name="connsiteX43" fmla="*/ 1066134 w 1169264"/>
              <a:gd name="connsiteY43" fmla="*/ 259882 h 128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69264" h="1284589">
                <a:moveTo>
                  <a:pt x="1066134" y="259882"/>
                </a:moveTo>
                <a:lnTo>
                  <a:pt x="1066134" y="259882"/>
                </a:lnTo>
                <a:cubicBezTo>
                  <a:pt x="1062925" y="221381"/>
                  <a:pt x="1065878" y="181860"/>
                  <a:pt x="1056508" y="144379"/>
                </a:cubicBezTo>
                <a:cubicBezTo>
                  <a:pt x="1053391" y="131910"/>
                  <a:pt x="1010189" y="85893"/>
                  <a:pt x="998757" y="77002"/>
                </a:cubicBezTo>
                <a:cubicBezTo>
                  <a:pt x="980494" y="62798"/>
                  <a:pt x="960256" y="51335"/>
                  <a:pt x="941005" y="38501"/>
                </a:cubicBezTo>
                <a:cubicBezTo>
                  <a:pt x="913722" y="20313"/>
                  <a:pt x="908943" y="12451"/>
                  <a:pt x="873628" y="9626"/>
                </a:cubicBezTo>
                <a:cubicBezTo>
                  <a:pt x="806390" y="4247"/>
                  <a:pt x="738875" y="3209"/>
                  <a:pt x="671498" y="0"/>
                </a:cubicBezTo>
                <a:cubicBezTo>
                  <a:pt x="620163" y="3209"/>
                  <a:pt x="568299" y="1604"/>
                  <a:pt x="517494" y="9626"/>
                </a:cubicBezTo>
                <a:cubicBezTo>
                  <a:pt x="506067" y="11430"/>
                  <a:pt x="494749" y="19066"/>
                  <a:pt x="488618" y="28876"/>
                </a:cubicBezTo>
                <a:cubicBezTo>
                  <a:pt x="477863" y="46084"/>
                  <a:pt x="475784" y="67377"/>
                  <a:pt x="469367" y="86628"/>
                </a:cubicBezTo>
                <a:lnTo>
                  <a:pt x="440491" y="173255"/>
                </a:lnTo>
                <a:lnTo>
                  <a:pt x="430866" y="202131"/>
                </a:lnTo>
                <a:cubicBezTo>
                  <a:pt x="427658" y="211756"/>
                  <a:pt x="429683" y="225379"/>
                  <a:pt x="421241" y="231007"/>
                </a:cubicBezTo>
                <a:cubicBezTo>
                  <a:pt x="401990" y="243841"/>
                  <a:pt x="385438" y="262192"/>
                  <a:pt x="363489" y="269508"/>
                </a:cubicBezTo>
                <a:lnTo>
                  <a:pt x="305738" y="288758"/>
                </a:lnTo>
                <a:cubicBezTo>
                  <a:pt x="261609" y="354952"/>
                  <a:pt x="274554" y="324561"/>
                  <a:pt x="257611" y="375386"/>
                </a:cubicBezTo>
                <a:cubicBezTo>
                  <a:pt x="254403" y="420304"/>
                  <a:pt x="253247" y="465415"/>
                  <a:pt x="247986" y="510139"/>
                </a:cubicBezTo>
                <a:cubicBezTo>
                  <a:pt x="245898" y="527885"/>
                  <a:pt x="231224" y="555777"/>
                  <a:pt x="219110" y="567891"/>
                </a:cubicBezTo>
                <a:cubicBezTo>
                  <a:pt x="210930" y="576071"/>
                  <a:pt x="200582" y="581968"/>
                  <a:pt x="190235" y="587141"/>
                </a:cubicBezTo>
                <a:cubicBezTo>
                  <a:pt x="181160" y="591679"/>
                  <a:pt x="170434" y="592230"/>
                  <a:pt x="161359" y="596767"/>
                </a:cubicBezTo>
                <a:cubicBezTo>
                  <a:pt x="151012" y="601940"/>
                  <a:pt x="142108" y="609600"/>
                  <a:pt x="132483" y="616017"/>
                </a:cubicBezTo>
                <a:cubicBezTo>
                  <a:pt x="119649" y="635268"/>
                  <a:pt x="99593" y="651323"/>
                  <a:pt x="93982" y="673769"/>
                </a:cubicBezTo>
                <a:cubicBezTo>
                  <a:pt x="90774" y="686603"/>
                  <a:pt x="88158" y="699599"/>
                  <a:pt x="84357" y="712270"/>
                </a:cubicBezTo>
                <a:cubicBezTo>
                  <a:pt x="78526" y="731706"/>
                  <a:pt x="71523" y="750771"/>
                  <a:pt x="65106" y="770021"/>
                </a:cubicBezTo>
                <a:lnTo>
                  <a:pt x="55481" y="798897"/>
                </a:lnTo>
                <a:lnTo>
                  <a:pt x="36230" y="856649"/>
                </a:lnTo>
                <a:lnTo>
                  <a:pt x="26605" y="885525"/>
                </a:lnTo>
                <a:cubicBezTo>
                  <a:pt x="14215" y="972259"/>
                  <a:pt x="0" y="1040762"/>
                  <a:pt x="26605" y="1135781"/>
                </a:cubicBezTo>
                <a:cubicBezTo>
                  <a:pt x="37583" y="1174987"/>
                  <a:pt x="78634" y="1194509"/>
                  <a:pt x="113232" y="1203158"/>
                </a:cubicBezTo>
                <a:cubicBezTo>
                  <a:pt x="129104" y="1207126"/>
                  <a:pt x="145099" y="1210976"/>
                  <a:pt x="161359" y="1212783"/>
                </a:cubicBezTo>
                <a:cubicBezTo>
                  <a:pt x="265052" y="1224305"/>
                  <a:pt x="390817" y="1233396"/>
                  <a:pt x="498243" y="1241659"/>
                </a:cubicBezTo>
                <a:cubicBezTo>
                  <a:pt x="522446" y="1245693"/>
                  <a:pt x="601688" y="1259361"/>
                  <a:pt x="623371" y="1260910"/>
                </a:cubicBezTo>
                <a:cubicBezTo>
                  <a:pt x="690653" y="1265716"/>
                  <a:pt x="758125" y="1267327"/>
                  <a:pt x="825502" y="1270535"/>
                </a:cubicBezTo>
                <a:cubicBezTo>
                  <a:pt x="847961" y="1273743"/>
                  <a:pt x="870192" y="1280160"/>
                  <a:pt x="892879" y="1280160"/>
                </a:cubicBezTo>
                <a:cubicBezTo>
                  <a:pt x="981071" y="1280160"/>
                  <a:pt x="1018777" y="1284589"/>
                  <a:pt x="1085384" y="1251285"/>
                </a:cubicBezTo>
                <a:cubicBezTo>
                  <a:pt x="1112184" y="1237885"/>
                  <a:pt x="1121850" y="1224444"/>
                  <a:pt x="1143136" y="1203158"/>
                </a:cubicBezTo>
                <a:cubicBezTo>
                  <a:pt x="1146344" y="1033112"/>
                  <a:pt x="1146900" y="862995"/>
                  <a:pt x="1152761" y="693019"/>
                </a:cubicBezTo>
                <a:cubicBezTo>
                  <a:pt x="1153325" y="676669"/>
                  <a:pt x="1162386" y="661253"/>
                  <a:pt x="1162386" y="644893"/>
                </a:cubicBezTo>
                <a:cubicBezTo>
                  <a:pt x="1162386" y="492072"/>
                  <a:pt x="1169264" y="521149"/>
                  <a:pt x="1143136" y="442762"/>
                </a:cubicBezTo>
                <a:cubicBezTo>
                  <a:pt x="1127206" y="315330"/>
                  <a:pt x="1143669" y="406131"/>
                  <a:pt x="1123885" y="336885"/>
                </a:cubicBezTo>
                <a:cubicBezTo>
                  <a:pt x="1120251" y="324165"/>
                  <a:pt x="1121598" y="309390"/>
                  <a:pt x="1114260" y="298383"/>
                </a:cubicBezTo>
                <a:cubicBezTo>
                  <a:pt x="1107843" y="288758"/>
                  <a:pt x="1095009" y="285550"/>
                  <a:pt x="1085384" y="279133"/>
                </a:cubicBezTo>
                <a:cubicBezTo>
                  <a:pt x="1082176" y="269508"/>
                  <a:pt x="1082097" y="258180"/>
                  <a:pt x="1075759" y="250257"/>
                </a:cubicBezTo>
                <a:cubicBezTo>
                  <a:pt x="1068532" y="241224"/>
                  <a:pt x="1067738" y="258278"/>
                  <a:pt x="1066134" y="259882"/>
                </a:cubicBezTo>
                <a:close/>
              </a:path>
            </a:pathLst>
          </a:cu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 b="1" dirty="0">
              <a:latin typeface="Calibri" panose="020F0502020204030204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95936" y="3809856"/>
            <a:ext cx="2842642" cy="80820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85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0556" y="5007491"/>
            <a:ext cx="81439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/>
              <a:t>a</a:t>
            </a:r>
            <a:r>
              <a:rPr lang="lv-LV" b="1" baseline="-25000" dirty="0"/>
              <a:t>1 –</a:t>
            </a:r>
            <a:r>
              <a:rPr lang="lv-LV" b="1" dirty="0"/>
              <a:t> pirmais skaitlis, kurš jāsaskaita</a:t>
            </a:r>
          </a:p>
          <a:p>
            <a:r>
              <a:rPr lang="lv-LV" b="1" dirty="0" err="1"/>
              <a:t>a</a:t>
            </a:r>
            <a:r>
              <a:rPr lang="lv-LV" b="1" baseline="-25000" dirty="0" err="1"/>
              <a:t>n</a:t>
            </a:r>
            <a:r>
              <a:rPr lang="lv-LV" b="1" baseline="-25000" dirty="0"/>
              <a:t> – </a:t>
            </a:r>
            <a:r>
              <a:rPr lang="lv-LV" b="1" dirty="0"/>
              <a:t>pēdējais skaitlis, kurš jāsaskaita</a:t>
            </a:r>
          </a:p>
          <a:p>
            <a:r>
              <a:rPr lang="lv-LV" b="1" dirty="0"/>
              <a:t>n </a:t>
            </a:r>
            <a:r>
              <a:rPr lang="lv-LV" b="1" baseline="-25000" dirty="0"/>
              <a:t>–</a:t>
            </a:r>
            <a:r>
              <a:rPr lang="lv-LV" b="1" dirty="0"/>
              <a:t> saskaitāmo skaits, kuru atrod: </a:t>
            </a:r>
          </a:p>
          <a:p>
            <a:r>
              <a:rPr lang="lv-LV" b="1" dirty="0"/>
              <a:t>		n = n - tā locekļa kārtas numurs</a:t>
            </a:r>
            <a:r>
              <a:rPr lang="lv-LV" sz="2000" b="1" dirty="0">
                <a:solidFill>
                  <a:srgbClr val="C00000"/>
                </a:solidFill>
              </a:rPr>
              <a:t> mīnus </a:t>
            </a:r>
            <a:r>
              <a:rPr lang="lv-LV" b="1" dirty="0"/>
              <a:t>pirmā kārtas numurs </a:t>
            </a:r>
            <a:r>
              <a:rPr lang="lv-LV" sz="2000" b="1" dirty="0">
                <a:solidFill>
                  <a:srgbClr val="C00000"/>
                </a:solidFill>
              </a:rPr>
              <a:t>+ 1   </a:t>
            </a:r>
            <a:endParaRPr lang="lv-LV" b="1" dirty="0">
              <a:solidFill>
                <a:srgbClr val="C00000"/>
              </a:solidFill>
            </a:endParaRPr>
          </a:p>
          <a:p>
            <a:r>
              <a:rPr lang="lv-LV" b="1" dirty="0"/>
              <a:t> </a:t>
            </a:r>
            <a:r>
              <a:rPr lang="lv-LV" b="1" baseline="-25000" dirty="0"/>
              <a:t> </a:t>
            </a:r>
            <a:endParaRPr lang="lv-LV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lv-LV" dirty="0"/>
              <a:t>Paldies!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1. Dota aritmētiskā progresija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lv-LV" dirty="0"/>
          </a:p>
          <a:p>
            <a:pPr algn="ctr">
              <a:buNone/>
            </a:pPr>
            <a:r>
              <a:rPr lang="lv-LV" b="1" dirty="0"/>
              <a:t>4</a:t>
            </a:r>
            <a:r>
              <a:rPr lang="lv-LV" dirty="0"/>
              <a:t>;</a:t>
            </a:r>
            <a:r>
              <a:rPr lang="lv-LV" b="1" dirty="0"/>
              <a:t> 6</a:t>
            </a:r>
            <a:r>
              <a:rPr lang="lv-LV" dirty="0"/>
              <a:t>;</a:t>
            </a:r>
            <a:r>
              <a:rPr lang="lv-LV" b="1" dirty="0"/>
              <a:t> 8</a:t>
            </a:r>
            <a:r>
              <a:rPr lang="lv-LV" dirty="0"/>
              <a:t>;</a:t>
            </a:r>
            <a:r>
              <a:rPr lang="lv-LV" b="1" dirty="0"/>
              <a:t> 10</a:t>
            </a:r>
            <a:r>
              <a:rPr lang="lv-LV" dirty="0"/>
              <a:t>;</a:t>
            </a:r>
            <a:r>
              <a:rPr lang="lv-LV" b="1" dirty="0"/>
              <a:t> 12</a:t>
            </a:r>
            <a:r>
              <a:rPr lang="lv-LV" dirty="0"/>
              <a:t>;</a:t>
            </a:r>
            <a:r>
              <a:rPr lang="lv-LV" b="1" dirty="0"/>
              <a:t> 14</a:t>
            </a:r>
            <a:r>
              <a:rPr lang="lv-LV" dirty="0"/>
              <a:t>;</a:t>
            </a:r>
            <a:r>
              <a:rPr lang="lv-LV" b="1" dirty="0"/>
              <a:t> 16</a:t>
            </a:r>
            <a:r>
              <a:rPr lang="lv-LV" dirty="0"/>
              <a:t>;</a:t>
            </a:r>
            <a:r>
              <a:rPr lang="lv-LV" b="1" dirty="0"/>
              <a:t> 18</a:t>
            </a:r>
            <a:r>
              <a:rPr lang="lv-LV" dirty="0"/>
              <a:t>; ...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/>
              <a:t>Atrodi pirmo </a:t>
            </a:r>
            <a:r>
              <a:rPr lang="lv-LV" b="1" dirty="0"/>
              <a:t>7 </a:t>
            </a:r>
            <a:r>
              <a:rPr lang="lv-LV" dirty="0"/>
              <a:t>locekļu summu!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lv-LV" dirty="0"/>
          </a:p>
          <a:p>
            <a:pPr algn="ctr"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1. Dota aritmētiskā progresija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lv-LV" dirty="0"/>
          </a:p>
          <a:p>
            <a:pPr algn="ctr">
              <a:buNone/>
            </a:pPr>
            <a:r>
              <a:rPr lang="lv-LV" b="1" dirty="0"/>
              <a:t>4</a:t>
            </a:r>
            <a:r>
              <a:rPr lang="lv-LV" dirty="0"/>
              <a:t>;</a:t>
            </a:r>
            <a:r>
              <a:rPr lang="lv-LV" b="1" dirty="0"/>
              <a:t> 6</a:t>
            </a:r>
            <a:r>
              <a:rPr lang="lv-LV" dirty="0"/>
              <a:t>;</a:t>
            </a:r>
            <a:r>
              <a:rPr lang="lv-LV" b="1" dirty="0"/>
              <a:t> 8</a:t>
            </a:r>
            <a:r>
              <a:rPr lang="lv-LV" dirty="0"/>
              <a:t>;</a:t>
            </a:r>
            <a:r>
              <a:rPr lang="lv-LV" b="1" dirty="0"/>
              <a:t> 10</a:t>
            </a:r>
            <a:r>
              <a:rPr lang="lv-LV" dirty="0"/>
              <a:t>;</a:t>
            </a:r>
            <a:r>
              <a:rPr lang="lv-LV" b="1" dirty="0"/>
              <a:t> 12</a:t>
            </a:r>
            <a:r>
              <a:rPr lang="lv-LV" dirty="0"/>
              <a:t>;</a:t>
            </a:r>
            <a:r>
              <a:rPr lang="lv-LV" b="1" dirty="0"/>
              <a:t> 14</a:t>
            </a:r>
            <a:r>
              <a:rPr lang="lv-LV" dirty="0"/>
              <a:t>;</a:t>
            </a:r>
            <a:r>
              <a:rPr lang="lv-LV" b="1" dirty="0"/>
              <a:t> 16</a:t>
            </a:r>
            <a:r>
              <a:rPr lang="lv-LV" dirty="0"/>
              <a:t>; </a:t>
            </a:r>
            <a:r>
              <a:rPr lang="lv-LV" b="1" dirty="0"/>
              <a:t>18</a:t>
            </a:r>
            <a:r>
              <a:rPr lang="lv-LV" dirty="0"/>
              <a:t>; ...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/>
              <a:t>Atrodi pirmo </a:t>
            </a:r>
            <a:r>
              <a:rPr lang="lv-LV" b="1" dirty="0"/>
              <a:t>7</a:t>
            </a:r>
            <a:r>
              <a:rPr lang="lv-LV" dirty="0"/>
              <a:t> locekļu summu!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/>
              <a:t>Visvienkāršāk:</a:t>
            </a:r>
          </a:p>
          <a:p>
            <a:pPr algn="ctr">
              <a:buNone/>
            </a:pPr>
            <a:r>
              <a:rPr lang="lv-LV" b="1" dirty="0"/>
              <a:t>4 + 6 + 8 + 10 + 12 + 14 + 16 = </a:t>
            </a:r>
            <a:r>
              <a:rPr lang="lv-LV" dirty="0"/>
              <a:t>...</a:t>
            </a:r>
          </a:p>
          <a:p>
            <a:pPr>
              <a:buNone/>
            </a:pPr>
            <a:endParaRPr lang="lv-LV" dirty="0"/>
          </a:p>
          <a:p>
            <a:pPr algn="ctr"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1. Dota aritmētiskā progresija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lv-LV" dirty="0"/>
          </a:p>
          <a:p>
            <a:pPr algn="ctr">
              <a:buNone/>
            </a:pPr>
            <a:r>
              <a:rPr lang="lv-LV" b="1" dirty="0"/>
              <a:t>4</a:t>
            </a:r>
            <a:r>
              <a:rPr lang="lv-LV" dirty="0"/>
              <a:t>;</a:t>
            </a:r>
            <a:r>
              <a:rPr lang="lv-LV" b="1" dirty="0"/>
              <a:t> 6</a:t>
            </a:r>
            <a:r>
              <a:rPr lang="lv-LV" dirty="0"/>
              <a:t>;</a:t>
            </a:r>
            <a:r>
              <a:rPr lang="lv-LV" b="1" dirty="0"/>
              <a:t> 8</a:t>
            </a:r>
            <a:r>
              <a:rPr lang="lv-LV" dirty="0"/>
              <a:t>;</a:t>
            </a:r>
            <a:r>
              <a:rPr lang="lv-LV" b="1" dirty="0"/>
              <a:t> 10</a:t>
            </a:r>
            <a:r>
              <a:rPr lang="lv-LV" dirty="0"/>
              <a:t>;</a:t>
            </a:r>
            <a:r>
              <a:rPr lang="lv-LV" b="1" dirty="0"/>
              <a:t> 12</a:t>
            </a:r>
            <a:r>
              <a:rPr lang="lv-LV" dirty="0"/>
              <a:t>;</a:t>
            </a:r>
            <a:r>
              <a:rPr lang="lv-LV" b="1" dirty="0"/>
              <a:t> 14</a:t>
            </a:r>
            <a:r>
              <a:rPr lang="lv-LV" dirty="0"/>
              <a:t>;</a:t>
            </a:r>
            <a:r>
              <a:rPr lang="lv-LV" b="1" dirty="0"/>
              <a:t> </a:t>
            </a:r>
            <a:r>
              <a:rPr lang="lv-LV" b="1" dirty="0" smtClean="0"/>
              <a:t>16</a:t>
            </a:r>
            <a:r>
              <a:rPr lang="lv-LV" dirty="0" smtClean="0"/>
              <a:t>;</a:t>
            </a:r>
            <a:r>
              <a:rPr lang="lv-LV" b="1" dirty="0" smtClean="0"/>
              <a:t> </a:t>
            </a:r>
            <a:r>
              <a:rPr lang="lv-LV" b="1" dirty="0"/>
              <a:t>18</a:t>
            </a:r>
            <a:r>
              <a:rPr lang="lv-LV" dirty="0"/>
              <a:t>; ...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/>
              <a:t>Atrodi pirmo </a:t>
            </a:r>
            <a:r>
              <a:rPr lang="lv-LV" b="1" dirty="0"/>
              <a:t>7</a:t>
            </a:r>
            <a:r>
              <a:rPr lang="lv-LV" dirty="0"/>
              <a:t> locekļu summu!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/>
              <a:t>Visvienkāršāk:</a:t>
            </a:r>
          </a:p>
          <a:p>
            <a:pPr algn="ctr">
              <a:buNone/>
            </a:pPr>
            <a:r>
              <a:rPr lang="lv-LV" b="1" dirty="0"/>
              <a:t>4 + 6 + 8 + 10 + 12 + 14 + 16 = </a:t>
            </a:r>
            <a:r>
              <a:rPr lang="lv-LV" b="1" dirty="0">
                <a:solidFill>
                  <a:srgbClr val="C00000"/>
                </a:solidFill>
              </a:rPr>
              <a:t>70</a:t>
            </a:r>
          </a:p>
          <a:p>
            <a:pPr>
              <a:buNone/>
            </a:pPr>
            <a:endParaRPr lang="lv-LV" dirty="0"/>
          </a:p>
          <a:p>
            <a:pPr algn="ctr"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2. Dota aritmētiskā progresija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lv-LV" dirty="0"/>
          </a:p>
          <a:p>
            <a:pPr algn="ctr">
              <a:buNone/>
            </a:pPr>
            <a:r>
              <a:rPr lang="lv-LV" b="1" dirty="0"/>
              <a:t>7</a:t>
            </a:r>
            <a:r>
              <a:rPr lang="lv-LV" dirty="0"/>
              <a:t>;</a:t>
            </a:r>
            <a:r>
              <a:rPr lang="lv-LV" b="1" dirty="0"/>
              <a:t> 8</a:t>
            </a:r>
            <a:r>
              <a:rPr lang="lv-LV" dirty="0"/>
              <a:t>;</a:t>
            </a:r>
            <a:r>
              <a:rPr lang="lv-LV" b="1" dirty="0"/>
              <a:t> 9</a:t>
            </a:r>
            <a:r>
              <a:rPr lang="lv-LV" dirty="0"/>
              <a:t>;</a:t>
            </a:r>
            <a:r>
              <a:rPr lang="lv-LV" b="1" dirty="0"/>
              <a:t> 10</a:t>
            </a:r>
            <a:r>
              <a:rPr lang="lv-LV" dirty="0"/>
              <a:t>; </a:t>
            </a:r>
            <a:r>
              <a:rPr lang="lv-LV" b="1" dirty="0"/>
              <a:t>11</a:t>
            </a:r>
            <a:r>
              <a:rPr lang="lv-LV" dirty="0"/>
              <a:t>;</a:t>
            </a:r>
            <a:r>
              <a:rPr lang="lv-LV" b="1" dirty="0"/>
              <a:t> 12</a:t>
            </a:r>
            <a:r>
              <a:rPr lang="lv-LV" dirty="0"/>
              <a:t>; </a:t>
            </a:r>
            <a:r>
              <a:rPr lang="lv-LV" b="1" dirty="0"/>
              <a:t>13</a:t>
            </a:r>
            <a:r>
              <a:rPr lang="lv-LV" dirty="0"/>
              <a:t>; ...; ...; ...; ...; ...; ...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/>
              <a:t>Atrodi </a:t>
            </a:r>
            <a:r>
              <a:rPr lang="lv-LV" b="1" dirty="0"/>
              <a:t>3</a:t>
            </a:r>
            <a:r>
              <a:rPr lang="lv-LV" dirty="0"/>
              <a:t>. – </a:t>
            </a:r>
            <a:r>
              <a:rPr lang="lv-LV" b="1" dirty="0"/>
              <a:t>10</a:t>
            </a:r>
            <a:r>
              <a:rPr lang="lv-LV" dirty="0"/>
              <a:t>. locekļu summu!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lv-LV" dirty="0"/>
          </a:p>
          <a:p>
            <a:pPr algn="ctr"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2. Dota aritmētiskā progresija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lv-LV" dirty="0"/>
          </a:p>
          <a:p>
            <a:pPr algn="ctr">
              <a:buNone/>
            </a:pPr>
            <a:r>
              <a:rPr lang="lv-LV" b="1" dirty="0"/>
              <a:t>7</a:t>
            </a:r>
            <a:r>
              <a:rPr lang="lv-LV" dirty="0"/>
              <a:t>;</a:t>
            </a:r>
            <a:r>
              <a:rPr lang="lv-LV" b="1" dirty="0"/>
              <a:t> 8</a:t>
            </a:r>
            <a:r>
              <a:rPr lang="lv-LV" dirty="0"/>
              <a:t>;</a:t>
            </a:r>
            <a:r>
              <a:rPr lang="lv-LV" b="1" dirty="0"/>
              <a:t> 9</a:t>
            </a:r>
            <a:r>
              <a:rPr lang="lv-LV" dirty="0"/>
              <a:t>;</a:t>
            </a:r>
            <a:r>
              <a:rPr lang="lv-LV" b="1" dirty="0"/>
              <a:t> 10</a:t>
            </a:r>
            <a:r>
              <a:rPr lang="lv-LV" dirty="0"/>
              <a:t>;</a:t>
            </a:r>
            <a:r>
              <a:rPr lang="lv-LV" b="1" dirty="0"/>
              <a:t> 11</a:t>
            </a:r>
            <a:r>
              <a:rPr lang="lv-LV" dirty="0"/>
              <a:t>;</a:t>
            </a:r>
            <a:r>
              <a:rPr lang="lv-LV" b="1" dirty="0"/>
              <a:t> 12</a:t>
            </a:r>
            <a:r>
              <a:rPr lang="lv-LV" dirty="0"/>
              <a:t>; </a:t>
            </a:r>
            <a:r>
              <a:rPr lang="lv-LV" b="1" dirty="0"/>
              <a:t>13</a:t>
            </a:r>
            <a:r>
              <a:rPr lang="lv-LV" dirty="0"/>
              <a:t>;</a:t>
            </a:r>
            <a:r>
              <a:rPr lang="lv-LV" b="1" dirty="0"/>
              <a:t> </a:t>
            </a:r>
            <a:r>
              <a:rPr lang="lv-LV" b="1" dirty="0">
                <a:solidFill>
                  <a:srgbClr val="C00000"/>
                </a:solidFill>
              </a:rPr>
              <a:t>14</a:t>
            </a:r>
            <a:r>
              <a:rPr lang="lv-LV" dirty="0"/>
              <a:t>;</a:t>
            </a:r>
            <a:r>
              <a:rPr lang="lv-LV" b="1" dirty="0"/>
              <a:t> </a:t>
            </a:r>
            <a:r>
              <a:rPr lang="lv-LV" b="1" dirty="0">
                <a:solidFill>
                  <a:srgbClr val="C00000"/>
                </a:solidFill>
              </a:rPr>
              <a:t>15</a:t>
            </a:r>
            <a:r>
              <a:rPr lang="lv-LV" dirty="0"/>
              <a:t>;</a:t>
            </a:r>
            <a:r>
              <a:rPr lang="lv-LV" b="1" dirty="0"/>
              <a:t> </a:t>
            </a:r>
            <a:r>
              <a:rPr lang="lv-LV" b="1" dirty="0">
                <a:solidFill>
                  <a:srgbClr val="C00000"/>
                </a:solidFill>
              </a:rPr>
              <a:t>16</a:t>
            </a:r>
            <a:r>
              <a:rPr lang="lv-LV" dirty="0"/>
              <a:t>;</a:t>
            </a:r>
            <a:r>
              <a:rPr lang="lv-LV" dirty="0">
                <a:solidFill>
                  <a:srgbClr val="C00000"/>
                </a:solidFill>
              </a:rPr>
              <a:t> </a:t>
            </a:r>
            <a:r>
              <a:rPr lang="lv-LV" dirty="0"/>
              <a:t>...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/>
              <a:t>Atrodi </a:t>
            </a:r>
            <a:r>
              <a:rPr lang="lv-LV" b="1" dirty="0"/>
              <a:t>3</a:t>
            </a:r>
            <a:r>
              <a:rPr lang="lv-LV" dirty="0"/>
              <a:t>. – </a:t>
            </a:r>
            <a:r>
              <a:rPr lang="lv-LV" b="1" dirty="0" smtClean="0"/>
              <a:t>10</a:t>
            </a:r>
            <a:r>
              <a:rPr lang="lv-LV" dirty="0" smtClean="0"/>
              <a:t>. </a:t>
            </a:r>
            <a:r>
              <a:rPr lang="lv-LV" dirty="0"/>
              <a:t>locekļu summu!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/>
              <a:t>Tātad: </a:t>
            </a:r>
          </a:p>
          <a:p>
            <a:pPr algn="ctr">
              <a:buNone/>
            </a:pPr>
            <a:r>
              <a:rPr lang="lv-LV" b="1" dirty="0"/>
              <a:t>9 + 10 + 11 + 12 + 13 + 14 + 15 + 16 = </a:t>
            </a:r>
            <a:r>
              <a:rPr lang="lv-LV" b="1" dirty="0">
                <a:solidFill>
                  <a:srgbClr val="C00000"/>
                </a:solidFill>
              </a:rPr>
              <a:t>100</a:t>
            </a:r>
            <a:endParaRPr lang="lv-LV" b="1" dirty="0"/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lv-LV" dirty="0"/>
          </a:p>
          <a:p>
            <a:pPr algn="ctr"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lv-LV" dirty="0"/>
              <a:t>3. Atrodi visu divciparu pilnu desmitu skaitļu summu!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endParaRPr lang="lv-LV" dirty="0"/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lv-LV" dirty="0"/>
          </a:p>
          <a:p>
            <a:pPr algn="ctr"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lv-LV" dirty="0"/>
              <a:t>3. Atrodi visu divciparu pilnu desmitu skaitļu summu!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endParaRPr lang="lv-LV" dirty="0"/>
          </a:p>
          <a:p>
            <a:pPr algn="ctr">
              <a:buNone/>
            </a:pPr>
            <a:r>
              <a:rPr lang="lv-LV" b="1" dirty="0"/>
              <a:t>10</a:t>
            </a:r>
            <a:r>
              <a:rPr lang="lv-LV" dirty="0"/>
              <a:t>;</a:t>
            </a:r>
            <a:r>
              <a:rPr lang="lv-LV" b="1" dirty="0"/>
              <a:t> 20</a:t>
            </a:r>
            <a:r>
              <a:rPr lang="lv-LV" dirty="0"/>
              <a:t>;</a:t>
            </a:r>
            <a:r>
              <a:rPr lang="lv-LV" b="1" dirty="0"/>
              <a:t> 30</a:t>
            </a:r>
            <a:r>
              <a:rPr lang="lv-LV" dirty="0"/>
              <a:t>;</a:t>
            </a:r>
            <a:r>
              <a:rPr lang="lv-LV" b="1" dirty="0"/>
              <a:t> 40</a:t>
            </a:r>
            <a:r>
              <a:rPr lang="lv-LV" dirty="0"/>
              <a:t>;</a:t>
            </a:r>
            <a:r>
              <a:rPr lang="lv-LV" b="1" dirty="0"/>
              <a:t> 50</a:t>
            </a:r>
            <a:r>
              <a:rPr lang="lv-LV" dirty="0"/>
              <a:t>; ...; ...; </a:t>
            </a:r>
            <a:r>
              <a:rPr lang="lv-LV" dirty="0" smtClean="0"/>
              <a:t>... </a:t>
            </a:r>
            <a:r>
              <a:rPr lang="lv-LV" dirty="0"/>
              <a:t>... </a:t>
            </a:r>
            <a:r>
              <a:rPr lang="lv-LV" dirty="0" smtClean="0"/>
              <a:t>… </a:t>
            </a:r>
            <a:endParaRPr lang="lv-LV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lv-LV" dirty="0"/>
              <a:t>3. Atrodi visu divciparu pilnu desmitu skaitļu summu!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endParaRPr lang="lv-LV" dirty="0"/>
          </a:p>
          <a:p>
            <a:pPr algn="ctr">
              <a:buNone/>
            </a:pPr>
            <a:r>
              <a:rPr lang="lv-LV" b="1" dirty="0"/>
              <a:t>10 + 20 + 30 + 40 + 50 + </a:t>
            </a:r>
            <a:r>
              <a:rPr lang="lv-LV" dirty="0"/>
              <a:t>...</a:t>
            </a:r>
            <a:r>
              <a:rPr lang="lv-LV" b="1" dirty="0"/>
              <a:t>+ </a:t>
            </a:r>
            <a:r>
              <a:rPr lang="lv-LV" dirty="0"/>
              <a:t>...</a:t>
            </a:r>
            <a:r>
              <a:rPr lang="lv-LV" b="1" dirty="0"/>
              <a:t>+ </a:t>
            </a:r>
            <a:r>
              <a:rPr lang="lv-LV" dirty="0"/>
              <a:t>...</a:t>
            </a:r>
            <a:r>
              <a:rPr lang="lv-LV" b="1" dirty="0"/>
              <a:t>+ </a:t>
            </a:r>
            <a:r>
              <a:rPr lang="lv-LV" dirty="0"/>
              <a:t>...</a:t>
            </a:r>
            <a:r>
              <a:rPr lang="lv-LV" b="1" dirty="0"/>
              <a:t> = </a:t>
            </a:r>
            <a:r>
              <a:rPr lang="lv-LV" b="1" dirty="0" smtClean="0">
                <a:solidFill>
                  <a:srgbClr val="C00000"/>
                </a:solidFill>
              </a:rPr>
              <a:t>450</a:t>
            </a:r>
            <a:endParaRPr lang="lv-LV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670</Words>
  <Application>Microsoft Office PowerPoint</Application>
  <PresentationFormat>Slaidrāde ekrānā (4:3)</PresentationFormat>
  <Paragraphs>112</Paragraphs>
  <Slides>19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Aritmētiskās progresijas</vt:lpstr>
      <vt:lpstr>1. Dota aritmētiskā progresija ...</vt:lpstr>
      <vt:lpstr>1. Dota aritmētiskā progresija ...</vt:lpstr>
      <vt:lpstr>1. Dota aritmētiskā progresija ...</vt:lpstr>
      <vt:lpstr>2. Dota aritmētiskā progresija ...</vt:lpstr>
      <vt:lpstr>2. Dota aritmētiskā progresija ...</vt:lpstr>
      <vt:lpstr>3. Atrodi visu divciparu pilnu desmitu skaitļu summu!</vt:lpstr>
      <vt:lpstr>3. Atrodi visu divciparu pilnu desmitu skaitļu summu!</vt:lpstr>
      <vt:lpstr>3. Atrodi visu divciparu pilnu desmitu skaitļu summu!</vt:lpstr>
      <vt:lpstr>4. Atrodi pirmo 100 naturālo skaitļu summu!</vt:lpstr>
      <vt:lpstr>4. Atrodi pirmo 100 naturālo skaitļu summu!</vt:lpstr>
      <vt:lpstr>4. Atrodi pirmo 100 naturālo skaitļu summu!</vt:lpstr>
      <vt:lpstr>4. Atrodi pirmo 100 naturālo skaitļu summu!</vt:lpstr>
      <vt:lpstr>4. Atrodi pirmo 100 naturālo skaitļu summu!</vt:lpstr>
      <vt:lpstr>4. Atrodi pirmo 100 naturālo skaitļu summu!</vt:lpstr>
      <vt:lpstr>4. Atrodi pirmo 100 naturālo skaitļu summu!</vt:lpstr>
      <vt:lpstr>4. Atrodi pirmo 100 naturālo skaitļu summu!</vt:lpstr>
      <vt:lpstr>Aritmētiskās progresijas pirmo n locekļu summas aprēķināšanas formula</vt:lpstr>
      <vt:lpstr>Paldies!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Aritmētiskās progresijas</dc:title>
  <dc:creator>Anrijs</dc:creator>
  <cp:lastModifiedBy>Anrijs Pagrabs</cp:lastModifiedBy>
  <cp:revision>23</cp:revision>
  <dcterms:created xsi:type="dcterms:W3CDTF">2013-04-21T15:37:23Z</dcterms:created>
  <dcterms:modified xsi:type="dcterms:W3CDTF">2017-01-09T06:51:46Z</dcterms:modified>
</cp:coreProperties>
</file>