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6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  <p:sldId id="279" r:id="rId26"/>
    <p:sldId id="283" r:id="rId27"/>
    <p:sldId id="280" r:id="rId28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A000"/>
    <a:srgbClr val="E5F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39" autoAdjust="0"/>
  </p:normalViewPr>
  <p:slideViewPr>
    <p:cSldViewPr>
      <p:cViewPr varScale="1">
        <p:scale>
          <a:sx n="67" d="100"/>
          <a:sy n="67" d="100"/>
        </p:scale>
        <p:origin x="72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ED38C2-61E8-465C-8C38-7F2D5E7485E6}" type="doc">
      <dgm:prSet loTypeId="urn:microsoft.com/office/officeart/2005/8/layout/gear1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4925DCAB-9765-4374-8B2C-8800C601A60F}">
      <dgm:prSet phldrT="[Teksts]" custT="1"/>
      <dgm:spPr>
        <a:solidFill>
          <a:srgbClr val="00B050"/>
        </a:solidFill>
      </dgm:spPr>
      <dgm:t>
        <a:bodyPr/>
        <a:lstStyle/>
        <a:p>
          <a:r>
            <a:rPr lang="lv-LV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Tavas</a:t>
          </a:r>
          <a:r>
            <a:rPr lang="lv-LV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lv-LV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vēlmes</a:t>
          </a:r>
        </a:p>
      </dgm:t>
    </dgm:pt>
    <dgm:pt modelId="{AF4AE292-0F9A-4E82-9B36-5E904D1F637F}" type="parTrans" cxnId="{693E7D8F-6ADF-450F-AD4C-8D218183E7F0}">
      <dgm:prSet/>
      <dgm:spPr/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AF28E3-E69E-492B-A81E-8024300881F7}" type="sibTrans" cxnId="{693E7D8F-6ADF-450F-AD4C-8D218183E7F0}">
      <dgm:prSet/>
      <dgm:spPr>
        <a:solidFill>
          <a:prstClr val="white">
            <a:alpha val="0"/>
          </a:prstClr>
        </a:solidFill>
        <a:ln>
          <a:noFill/>
        </a:ln>
        <a:effectLst/>
        <a:sp3d z="-227350" prstMaterial="matte"/>
      </dgm:spPr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0D0EE9-0B82-4F16-A061-4AC480D7EDFF}">
      <dgm:prSet phldrT="[Teksts]" custT="1"/>
      <dgm:spPr>
        <a:solidFill>
          <a:srgbClr val="0070C0"/>
        </a:solidFill>
      </dgm:spPr>
      <dgm:t>
        <a:bodyPr/>
        <a:lstStyle/>
        <a:p>
          <a:r>
            <a:rPr lang="lv-LV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Izglītības</a:t>
          </a:r>
        </a:p>
        <a:p>
          <a:r>
            <a:rPr lang="lv-LV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iespējas</a:t>
          </a:r>
        </a:p>
      </dgm:t>
    </dgm:pt>
    <dgm:pt modelId="{6DA30697-51E7-43A2-954B-D93B4C255099}" type="parTrans" cxnId="{B8984445-9BD6-4F96-918F-FC6A49E940A6}">
      <dgm:prSet/>
      <dgm:spPr/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AE31A1-4184-4FF2-B9CF-1A8CBAFDB273}" type="sibTrans" cxnId="{B8984445-9BD6-4F96-918F-FC6A49E940A6}">
      <dgm:prSet/>
      <dgm:spPr>
        <a:solidFill>
          <a:prstClr val="white">
            <a:alpha val="0"/>
          </a:prstClr>
        </a:solidFill>
        <a:ln>
          <a:noFill/>
        </a:ln>
        <a:effectLst/>
        <a:sp3d z="-227350" prstMaterial="matte"/>
      </dgm:spPr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56293C-D114-49B7-A10D-7B546CD5B191}">
      <dgm:prSet phldrT="[Teksts]" custT="1"/>
      <dgm:spPr/>
      <dgm:t>
        <a:bodyPr/>
        <a:lstStyle/>
        <a:p>
          <a:endParaRPr lang="lv-LV"/>
        </a:p>
      </dgm:t>
    </dgm:pt>
    <dgm:pt modelId="{E407F443-7402-41C6-A31D-714678F183EA}" type="parTrans" cxnId="{F1975036-3251-4E8E-8FD5-9466379B0D09}">
      <dgm:prSet/>
      <dgm:spPr/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2B8EEF-3A59-4D54-B9AA-36B2E56282E0}" type="sibTrans" cxnId="{F1975036-3251-4E8E-8FD5-9466379B0D09}">
      <dgm:prSet/>
      <dgm:spPr/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8A59E7-AB62-446D-99E6-5E5CAD4419B5}">
      <dgm:prSet phldrT="[Teksts]"/>
      <dgm:spPr>
        <a:solidFill>
          <a:srgbClr val="FFC000"/>
        </a:solidFill>
      </dgm:spPr>
      <dgm:t>
        <a:bodyPr/>
        <a:lstStyle/>
        <a:p>
          <a:r>
            <a: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Pieprasījums tirgū</a:t>
          </a:r>
        </a:p>
      </dgm:t>
    </dgm:pt>
    <dgm:pt modelId="{F55CE19D-F0D2-4A51-BD36-8469473C337E}" type="sibTrans" cxnId="{28C2CD26-636E-43A0-9DF1-06DE9F9875C0}">
      <dgm:prSet/>
      <dgm:spPr>
        <a:solidFill>
          <a:schemeClr val="bg1">
            <a:alpha val="0"/>
          </a:schemeClr>
        </a:solidFill>
      </dgm:spPr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9C3B24-6F84-4EE5-A6EA-DE14B54099D2}" type="parTrans" cxnId="{28C2CD26-636E-43A0-9DF1-06DE9F9875C0}">
      <dgm:prSet/>
      <dgm:spPr/>
      <dgm:t>
        <a:bodyPr/>
        <a:lstStyle/>
        <a:p>
          <a:endParaRPr lang="lv-LV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0567BB-3EC6-404C-B5D9-AC6982902AE3}" type="pres">
      <dgm:prSet presAssocID="{DEED38C2-61E8-465C-8C38-7F2D5E7485E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684CB3E-8BAB-449E-A953-389F9D05F171}" type="pres">
      <dgm:prSet presAssocID="{808A59E7-AB62-446D-99E6-5E5CAD4419B5}" presName="gear1" presStyleLbl="node1" presStyleIdx="0" presStyleCnt="3" custScaleX="133829" custScaleY="133829" custLinFactX="-224" custLinFactNeighborX="-100000" custLinFactNeighborY="-63807">
        <dgm:presLayoutVars>
          <dgm:chMax val="1"/>
          <dgm:bulletEnabled val="1"/>
        </dgm:presLayoutVars>
      </dgm:prSet>
      <dgm:spPr/>
    </dgm:pt>
    <dgm:pt modelId="{49AE099F-2B96-4A50-9149-0050FEFB1BE4}" type="pres">
      <dgm:prSet presAssocID="{808A59E7-AB62-446D-99E6-5E5CAD4419B5}" presName="gear1srcNode" presStyleLbl="node1" presStyleIdx="0" presStyleCnt="3"/>
      <dgm:spPr/>
    </dgm:pt>
    <dgm:pt modelId="{3040D796-A499-4853-88C2-E7CAFD14D6A4}" type="pres">
      <dgm:prSet presAssocID="{808A59E7-AB62-446D-99E6-5E5CAD4419B5}" presName="gear1dstNode" presStyleLbl="node1" presStyleIdx="0" presStyleCnt="3"/>
      <dgm:spPr/>
    </dgm:pt>
    <dgm:pt modelId="{D32997E8-DAAB-4D77-9D67-E91DE5698BB7}" type="pres">
      <dgm:prSet presAssocID="{4925DCAB-9765-4374-8B2C-8800C601A60F}" presName="gear2" presStyleLbl="node1" presStyleIdx="1" presStyleCnt="3" custScaleX="125036" custScaleY="120317" custLinFactNeighborX="72997" custLinFactNeighborY="64594">
        <dgm:presLayoutVars>
          <dgm:chMax val="1"/>
          <dgm:bulletEnabled val="1"/>
        </dgm:presLayoutVars>
      </dgm:prSet>
      <dgm:spPr/>
    </dgm:pt>
    <dgm:pt modelId="{D46CCDBD-DD9E-4CD9-B831-9B1091218AEE}" type="pres">
      <dgm:prSet presAssocID="{4925DCAB-9765-4374-8B2C-8800C601A60F}" presName="gear2srcNode" presStyleLbl="node1" presStyleIdx="1" presStyleCnt="3"/>
      <dgm:spPr/>
    </dgm:pt>
    <dgm:pt modelId="{51BAD69D-B763-4670-AD86-A8CF2EFE8CDD}" type="pres">
      <dgm:prSet presAssocID="{4925DCAB-9765-4374-8B2C-8800C601A60F}" presName="gear2dstNode" presStyleLbl="node1" presStyleIdx="1" presStyleCnt="3"/>
      <dgm:spPr/>
    </dgm:pt>
    <dgm:pt modelId="{9A6928BF-D242-4B32-ACB5-A3F38822465A}" type="pres">
      <dgm:prSet presAssocID="{0A0D0EE9-0B82-4F16-A061-4AC480D7EDFF}" presName="gear3" presStyleLbl="node1" presStyleIdx="2" presStyleCnt="3" custScaleX="117743" custScaleY="115341" custLinFactNeighborX="41433" custLinFactNeighborY="13526"/>
      <dgm:spPr/>
    </dgm:pt>
    <dgm:pt modelId="{A35FAB86-45FE-4F74-81CE-B4B4B25ABFC1}" type="pres">
      <dgm:prSet presAssocID="{0A0D0EE9-0B82-4F16-A061-4AC480D7EDF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8EFA0FE-21B2-4683-9C99-0EABFFF497A1}" type="pres">
      <dgm:prSet presAssocID="{0A0D0EE9-0B82-4F16-A061-4AC480D7EDFF}" presName="gear3srcNode" presStyleLbl="node1" presStyleIdx="2" presStyleCnt="3"/>
      <dgm:spPr/>
    </dgm:pt>
    <dgm:pt modelId="{56D577FE-090C-47A0-86F0-A1CA5F22206F}" type="pres">
      <dgm:prSet presAssocID="{0A0D0EE9-0B82-4F16-A061-4AC480D7EDFF}" presName="gear3dstNode" presStyleLbl="node1" presStyleIdx="2" presStyleCnt="3"/>
      <dgm:spPr/>
    </dgm:pt>
    <dgm:pt modelId="{86D3A01C-311F-4377-B6AB-74F20C8F3E99}" type="pres">
      <dgm:prSet presAssocID="{F55CE19D-F0D2-4A51-BD36-8469473C337E}" presName="connector1" presStyleLbl="sibTrans2D1" presStyleIdx="0" presStyleCnt="3"/>
      <dgm:spPr/>
    </dgm:pt>
    <dgm:pt modelId="{4824267C-8838-47CD-8753-38DC1B57CBD8}" type="pres">
      <dgm:prSet presAssocID="{10AF28E3-E69E-492B-A81E-8024300881F7}" presName="connector2" presStyleLbl="sibTrans2D1" presStyleIdx="1" presStyleCnt="3"/>
      <dgm:spPr>
        <a:xfrm>
          <a:off x="334461" y="884761"/>
          <a:ext cx="1951326" cy="19513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</dgm:spPr>
    </dgm:pt>
    <dgm:pt modelId="{6466910F-16AD-4F8D-98DD-366F9B373693}" type="pres">
      <dgm:prSet presAssocID="{E5AE31A1-4184-4FF2-B9CF-1A8CBAFDB273}" presName="connector3" presStyleLbl="sibTrans2D1" presStyleIdx="2" presStyleCnt="3"/>
      <dgm:spPr>
        <a:xfrm>
          <a:off x="1113562" y="-157850"/>
          <a:ext cx="2103923" cy="210392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</dgm:spPr>
    </dgm:pt>
  </dgm:ptLst>
  <dgm:cxnLst>
    <dgm:cxn modelId="{615F428D-B1ED-44F4-AA48-26EC272933B3}" type="presOf" srcId="{F55CE19D-F0D2-4A51-BD36-8469473C337E}" destId="{86D3A01C-311F-4377-B6AB-74F20C8F3E99}" srcOrd="0" destOrd="0" presId="urn:microsoft.com/office/officeart/2005/8/layout/gear1"/>
    <dgm:cxn modelId="{99F14C1E-934B-486A-BB70-E6CDCF714B49}" type="presOf" srcId="{0A0D0EE9-0B82-4F16-A061-4AC480D7EDFF}" destId="{56D577FE-090C-47A0-86F0-A1CA5F22206F}" srcOrd="3" destOrd="0" presId="urn:microsoft.com/office/officeart/2005/8/layout/gear1"/>
    <dgm:cxn modelId="{8D2ED682-AD1B-4586-9D8C-C9363800A933}" type="presOf" srcId="{DEED38C2-61E8-465C-8C38-7F2D5E7485E6}" destId="{530567BB-3EC6-404C-B5D9-AC6982902AE3}" srcOrd="0" destOrd="0" presId="urn:microsoft.com/office/officeart/2005/8/layout/gear1"/>
    <dgm:cxn modelId="{6D962B43-7766-48C3-807B-F8FFA1A814CD}" type="presOf" srcId="{0A0D0EE9-0B82-4F16-A061-4AC480D7EDFF}" destId="{B8EFA0FE-21B2-4683-9C99-0EABFFF497A1}" srcOrd="2" destOrd="0" presId="urn:microsoft.com/office/officeart/2005/8/layout/gear1"/>
    <dgm:cxn modelId="{798231D5-59A7-431E-BF62-29B4074FE90C}" type="presOf" srcId="{4925DCAB-9765-4374-8B2C-8800C601A60F}" destId="{D46CCDBD-DD9E-4CD9-B831-9B1091218AEE}" srcOrd="1" destOrd="0" presId="urn:microsoft.com/office/officeart/2005/8/layout/gear1"/>
    <dgm:cxn modelId="{22FCA8AB-F382-4472-AC95-91B402F2390A}" type="presOf" srcId="{E5AE31A1-4184-4FF2-B9CF-1A8CBAFDB273}" destId="{6466910F-16AD-4F8D-98DD-366F9B373693}" srcOrd="0" destOrd="0" presId="urn:microsoft.com/office/officeart/2005/8/layout/gear1"/>
    <dgm:cxn modelId="{B8984445-9BD6-4F96-918F-FC6A49E940A6}" srcId="{DEED38C2-61E8-465C-8C38-7F2D5E7485E6}" destId="{0A0D0EE9-0B82-4F16-A061-4AC480D7EDFF}" srcOrd="2" destOrd="0" parTransId="{6DA30697-51E7-43A2-954B-D93B4C255099}" sibTransId="{E5AE31A1-4184-4FF2-B9CF-1A8CBAFDB273}"/>
    <dgm:cxn modelId="{1B016122-DDDF-49EE-BF67-8D24B24321A0}" type="presOf" srcId="{4925DCAB-9765-4374-8B2C-8800C601A60F}" destId="{D32997E8-DAAB-4D77-9D67-E91DE5698BB7}" srcOrd="0" destOrd="0" presId="urn:microsoft.com/office/officeart/2005/8/layout/gear1"/>
    <dgm:cxn modelId="{F7D30F94-AE12-455F-B57B-AB727F459F00}" type="presOf" srcId="{10AF28E3-E69E-492B-A81E-8024300881F7}" destId="{4824267C-8838-47CD-8753-38DC1B57CBD8}" srcOrd="0" destOrd="0" presId="urn:microsoft.com/office/officeart/2005/8/layout/gear1"/>
    <dgm:cxn modelId="{159A1F14-74B4-43A2-8E1D-E07D6329D5E6}" type="presOf" srcId="{4925DCAB-9765-4374-8B2C-8800C601A60F}" destId="{51BAD69D-B763-4670-AD86-A8CF2EFE8CDD}" srcOrd="2" destOrd="0" presId="urn:microsoft.com/office/officeart/2005/8/layout/gear1"/>
    <dgm:cxn modelId="{EC98E7D9-6535-44A1-8BCE-7EF9F3B28BAC}" type="presOf" srcId="{808A59E7-AB62-446D-99E6-5E5CAD4419B5}" destId="{0684CB3E-8BAB-449E-A953-389F9D05F171}" srcOrd="0" destOrd="0" presId="urn:microsoft.com/office/officeart/2005/8/layout/gear1"/>
    <dgm:cxn modelId="{EBC2A884-5911-4EAC-94C9-1BCA80FEAE48}" type="presOf" srcId="{808A59E7-AB62-446D-99E6-5E5CAD4419B5}" destId="{3040D796-A499-4853-88C2-E7CAFD14D6A4}" srcOrd="2" destOrd="0" presId="urn:microsoft.com/office/officeart/2005/8/layout/gear1"/>
    <dgm:cxn modelId="{2A57D102-D7CE-4F92-B681-B0EE31625BF4}" type="presOf" srcId="{0A0D0EE9-0B82-4F16-A061-4AC480D7EDFF}" destId="{A35FAB86-45FE-4F74-81CE-B4B4B25ABFC1}" srcOrd="1" destOrd="0" presId="urn:microsoft.com/office/officeart/2005/8/layout/gear1"/>
    <dgm:cxn modelId="{693E7D8F-6ADF-450F-AD4C-8D218183E7F0}" srcId="{DEED38C2-61E8-465C-8C38-7F2D5E7485E6}" destId="{4925DCAB-9765-4374-8B2C-8800C601A60F}" srcOrd="1" destOrd="0" parTransId="{AF4AE292-0F9A-4E82-9B36-5E904D1F637F}" sibTransId="{10AF28E3-E69E-492B-A81E-8024300881F7}"/>
    <dgm:cxn modelId="{F1975036-3251-4E8E-8FD5-9466379B0D09}" srcId="{DEED38C2-61E8-465C-8C38-7F2D5E7485E6}" destId="{1956293C-D114-49B7-A10D-7B546CD5B191}" srcOrd="3" destOrd="0" parTransId="{E407F443-7402-41C6-A31D-714678F183EA}" sibTransId="{7E2B8EEF-3A59-4D54-B9AA-36B2E56282E0}"/>
    <dgm:cxn modelId="{AEC9AF71-A38D-41E5-B0CA-0551F63B71FF}" type="presOf" srcId="{0A0D0EE9-0B82-4F16-A061-4AC480D7EDFF}" destId="{9A6928BF-D242-4B32-ACB5-A3F38822465A}" srcOrd="0" destOrd="0" presId="urn:microsoft.com/office/officeart/2005/8/layout/gear1"/>
    <dgm:cxn modelId="{5CF0D398-3A19-4AD8-890C-0BE621ED37CB}" type="presOf" srcId="{808A59E7-AB62-446D-99E6-5E5CAD4419B5}" destId="{49AE099F-2B96-4A50-9149-0050FEFB1BE4}" srcOrd="1" destOrd="0" presId="urn:microsoft.com/office/officeart/2005/8/layout/gear1"/>
    <dgm:cxn modelId="{28C2CD26-636E-43A0-9DF1-06DE9F9875C0}" srcId="{DEED38C2-61E8-465C-8C38-7F2D5E7485E6}" destId="{808A59E7-AB62-446D-99E6-5E5CAD4419B5}" srcOrd="0" destOrd="0" parTransId="{809C3B24-6F84-4EE5-A6EA-DE14B54099D2}" sibTransId="{F55CE19D-F0D2-4A51-BD36-8469473C337E}"/>
    <dgm:cxn modelId="{E159D4F4-C91C-49D2-B11B-9D2D3E84C904}" type="presParOf" srcId="{530567BB-3EC6-404C-B5D9-AC6982902AE3}" destId="{0684CB3E-8BAB-449E-A953-389F9D05F171}" srcOrd="0" destOrd="0" presId="urn:microsoft.com/office/officeart/2005/8/layout/gear1"/>
    <dgm:cxn modelId="{D6CB8829-B720-4538-9143-17CAA27045D8}" type="presParOf" srcId="{530567BB-3EC6-404C-B5D9-AC6982902AE3}" destId="{49AE099F-2B96-4A50-9149-0050FEFB1BE4}" srcOrd="1" destOrd="0" presId="urn:microsoft.com/office/officeart/2005/8/layout/gear1"/>
    <dgm:cxn modelId="{F74A1C72-8E60-4823-9A9A-0B2133F90C30}" type="presParOf" srcId="{530567BB-3EC6-404C-B5D9-AC6982902AE3}" destId="{3040D796-A499-4853-88C2-E7CAFD14D6A4}" srcOrd="2" destOrd="0" presId="urn:microsoft.com/office/officeart/2005/8/layout/gear1"/>
    <dgm:cxn modelId="{9B75C19D-E56F-42FB-A3AE-1AB57196452A}" type="presParOf" srcId="{530567BB-3EC6-404C-B5D9-AC6982902AE3}" destId="{D32997E8-DAAB-4D77-9D67-E91DE5698BB7}" srcOrd="3" destOrd="0" presId="urn:microsoft.com/office/officeart/2005/8/layout/gear1"/>
    <dgm:cxn modelId="{7D2EDA60-6C6D-4476-B57F-B1371FD85B61}" type="presParOf" srcId="{530567BB-3EC6-404C-B5D9-AC6982902AE3}" destId="{D46CCDBD-DD9E-4CD9-B831-9B1091218AEE}" srcOrd="4" destOrd="0" presId="urn:microsoft.com/office/officeart/2005/8/layout/gear1"/>
    <dgm:cxn modelId="{37D78E44-C815-4FDD-82DA-937C7F8F0A9D}" type="presParOf" srcId="{530567BB-3EC6-404C-B5D9-AC6982902AE3}" destId="{51BAD69D-B763-4670-AD86-A8CF2EFE8CDD}" srcOrd="5" destOrd="0" presId="urn:microsoft.com/office/officeart/2005/8/layout/gear1"/>
    <dgm:cxn modelId="{D5BFE43F-B40A-4CD7-8352-951E259484A0}" type="presParOf" srcId="{530567BB-3EC6-404C-B5D9-AC6982902AE3}" destId="{9A6928BF-D242-4B32-ACB5-A3F38822465A}" srcOrd="6" destOrd="0" presId="urn:microsoft.com/office/officeart/2005/8/layout/gear1"/>
    <dgm:cxn modelId="{CCB0BB45-CDF7-4BDC-9182-7A703667DC8A}" type="presParOf" srcId="{530567BB-3EC6-404C-B5D9-AC6982902AE3}" destId="{A35FAB86-45FE-4F74-81CE-B4B4B25ABFC1}" srcOrd="7" destOrd="0" presId="urn:microsoft.com/office/officeart/2005/8/layout/gear1"/>
    <dgm:cxn modelId="{B7C49A38-E754-492C-BD51-7BD13190691C}" type="presParOf" srcId="{530567BB-3EC6-404C-B5D9-AC6982902AE3}" destId="{B8EFA0FE-21B2-4683-9C99-0EABFFF497A1}" srcOrd="8" destOrd="0" presId="urn:microsoft.com/office/officeart/2005/8/layout/gear1"/>
    <dgm:cxn modelId="{7098BB93-0DF9-40BB-8BE4-C5F32B92653F}" type="presParOf" srcId="{530567BB-3EC6-404C-B5D9-AC6982902AE3}" destId="{56D577FE-090C-47A0-86F0-A1CA5F22206F}" srcOrd="9" destOrd="0" presId="urn:microsoft.com/office/officeart/2005/8/layout/gear1"/>
    <dgm:cxn modelId="{EE650C3F-B9B6-4DDE-A6CB-A54873C2CCC6}" type="presParOf" srcId="{530567BB-3EC6-404C-B5D9-AC6982902AE3}" destId="{86D3A01C-311F-4377-B6AB-74F20C8F3E99}" srcOrd="10" destOrd="0" presId="urn:microsoft.com/office/officeart/2005/8/layout/gear1"/>
    <dgm:cxn modelId="{58A17B89-EA06-4260-988A-4866DA86D9F1}" type="presParOf" srcId="{530567BB-3EC6-404C-B5D9-AC6982902AE3}" destId="{4824267C-8838-47CD-8753-38DC1B57CBD8}" srcOrd="11" destOrd="0" presId="urn:microsoft.com/office/officeart/2005/8/layout/gear1"/>
    <dgm:cxn modelId="{93509855-DE50-4E1F-8DF3-A512123A2F80}" type="presParOf" srcId="{530567BB-3EC6-404C-B5D9-AC6982902AE3}" destId="{6466910F-16AD-4F8D-98DD-366F9B37369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4CB3E-8BAB-449E-A953-389F9D05F171}">
      <dsp:nvSpPr>
        <dsp:cNvPr id="0" name=""/>
        <dsp:cNvSpPr/>
      </dsp:nvSpPr>
      <dsp:spPr>
        <a:xfrm>
          <a:off x="1584493" y="0"/>
          <a:ext cx="2808001" cy="2808001"/>
        </a:xfrm>
        <a:prstGeom prst="gear9">
          <a:avLst/>
        </a:prstGeom>
        <a:solidFill>
          <a:srgbClr val="FFC00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  <a:sp3d extrusionH="28000" prstMaterial="matte"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Pieprasījums tirgū</a:t>
          </a:r>
        </a:p>
      </dsp:txBody>
      <dsp:txXfrm>
        <a:off x="2149026" y="657761"/>
        <a:ext cx="1678935" cy="1443370"/>
      </dsp:txXfrm>
    </dsp:sp>
    <dsp:sp modelId="{D32997E8-DAAB-4D77-9D67-E91DE5698BB7}">
      <dsp:nvSpPr>
        <dsp:cNvPr id="0" name=""/>
        <dsp:cNvSpPr/>
      </dsp:nvSpPr>
      <dsp:spPr>
        <a:xfrm>
          <a:off x="3744410" y="1944217"/>
          <a:ext cx="1908004" cy="1835994"/>
        </a:xfrm>
        <a:prstGeom prst="gear6">
          <a:avLst/>
        </a:prstGeom>
        <a:solidFill>
          <a:srgbClr val="00B05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Tavas</a:t>
          </a:r>
          <a:r>
            <a:rPr lang="lv-LV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lv-LV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vēlmes</a:t>
          </a:r>
        </a:p>
      </dsp:txBody>
      <dsp:txXfrm>
        <a:off x="4217094" y="2409228"/>
        <a:ext cx="962636" cy="905972"/>
      </dsp:txXfrm>
    </dsp:sp>
    <dsp:sp modelId="{9A6928BF-D242-4B32-ACB5-A3F38822465A}">
      <dsp:nvSpPr>
        <dsp:cNvPr id="0" name=""/>
        <dsp:cNvSpPr/>
      </dsp:nvSpPr>
      <dsp:spPr>
        <a:xfrm rot="20700000">
          <a:off x="4295708" y="200361"/>
          <a:ext cx="1773560" cy="1711357"/>
        </a:xfrm>
        <a:prstGeom prst="gear6">
          <a:avLst/>
        </a:prstGeom>
        <a:solidFill>
          <a:srgbClr val="0070C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Izglītības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iespējas</a:t>
          </a:r>
        </a:p>
      </dsp:txBody>
      <dsp:txXfrm rot="-20700000">
        <a:off x="4688391" y="572023"/>
        <a:ext cx="988193" cy="968034"/>
      </dsp:txXfrm>
    </dsp:sp>
    <dsp:sp modelId="{86D3A01C-311F-4377-B6AB-74F20C8F3E99}">
      <dsp:nvSpPr>
        <dsp:cNvPr id="0" name=""/>
        <dsp:cNvSpPr/>
      </dsp:nvSpPr>
      <dsp:spPr>
        <a:xfrm>
          <a:off x="3876839" y="1295209"/>
          <a:ext cx="2685697" cy="2685697"/>
        </a:xfrm>
        <a:prstGeom prst="circularArrow">
          <a:avLst>
            <a:gd name="adj1" fmla="val 4687"/>
            <a:gd name="adj2" fmla="val 299029"/>
            <a:gd name="adj3" fmla="val 2506520"/>
            <a:gd name="adj4" fmla="val 15882213"/>
            <a:gd name="adj5" fmla="val 5469"/>
          </a:avLst>
        </a:prstGeom>
        <a:solidFill>
          <a:schemeClr val="bg1">
            <a:alpha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4267C-8838-47CD-8753-38DC1B57CBD8}">
      <dsp:nvSpPr>
        <dsp:cNvPr id="0" name=""/>
        <dsp:cNvSpPr/>
      </dsp:nvSpPr>
      <dsp:spPr>
        <a:xfrm>
          <a:off x="2551277" y="777540"/>
          <a:ext cx="1951326" cy="19513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prstClr val="white">
            <a:alpha val="0"/>
          </a:prst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6910F-16AD-4F8D-98DD-366F9B373693}">
      <dsp:nvSpPr>
        <dsp:cNvPr id="0" name=""/>
        <dsp:cNvSpPr/>
      </dsp:nvSpPr>
      <dsp:spPr>
        <a:xfrm>
          <a:off x="3330378" y="-265071"/>
          <a:ext cx="2103923" cy="210392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prstClr val="white">
            <a:alpha val="0"/>
          </a:prst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lv-LV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D828C15-70F2-4D7E-995D-24D5E350F679}" type="datetimeFigureOut">
              <a:rPr lang="lv-LV" smtClean="0"/>
              <a:pPr/>
              <a:t>19.12.2016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3515EFE-7877-4F13-B9B4-D19BB916E1E1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īls Dārziņš Melanholiskais Vals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88424" y="2348880"/>
            <a:ext cx="487363" cy="487363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29066"/>
            <a:ext cx="6400800" cy="1285884"/>
          </a:xfrm>
        </p:spPr>
        <p:txBody>
          <a:bodyPr/>
          <a:lstStyle/>
          <a:p>
            <a:endParaRPr lang="lv-LV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sz="3600" b="1" dirty="0">
                <a:latin typeface="Calibri" panose="020F0502020204030204" pitchFamily="34" charset="0"/>
                <a:cs typeface="Calibri" panose="020F0502020204030204" pitchFamily="34" charset="0"/>
              </a:rPr>
              <a:t>Karjeras izvēles iespējas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5" y="1505930"/>
            <a:ext cx="8928992" cy="1470025"/>
          </a:xfrm>
        </p:spPr>
        <p:txBody>
          <a:bodyPr>
            <a:normAutofit/>
          </a:bodyPr>
          <a:lstStyle/>
          <a:p>
            <a:r>
              <a:rPr lang="lv-LV" sz="5400" b="1" dirty="0">
                <a:latin typeface="Calibri" panose="020F0502020204030204" pitchFamily="34" charset="0"/>
                <a:cs typeface="Calibri" panose="020F0502020204030204" pitchFamily="34" charset="0"/>
              </a:rPr>
              <a:t>Matemātikas skolotājs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6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7. uzdevums</a:t>
            </a:r>
          </a:p>
        </p:txBody>
      </p:sp>
      <p:graphicFrame>
        <p:nvGraphicFramePr>
          <p:cNvPr id="10" name="Tabu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942277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r>
                        <a:rPr lang="lv-LV" sz="48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8. uzdevums</a:t>
            </a:r>
          </a:p>
        </p:txBody>
      </p:sp>
      <p:graphicFrame>
        <p:nvGraphicFramePr>
          <p:cNvPr id="11" name="Tabu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45638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lv-LV" sz="48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9. uzdevums</a:t>
            </a:r>
          </a:p>
        </p:txBody>
      </p:sp>
      <p:graphicFrame>
        <p:nvGraphicFramePr>
          <p:cNvPr id="14" name="Tabu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27948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+ 2a</a:t>
                      </a:r>
                      <a:r>
                        <a:rPr lang="lv-LV" sz="48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10. uzdevums</a:t>
            </a:r>
          </a:p>
        </p:txBody>
      </p:sp>
      <p:graphicFrame>
        <p:nvGraphicFramePr>
          <p:cNvPr id="16" name="Tabu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9034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6m – a</a:t>
                      </a:r>
                      <a:r>
                        <a:rPr lang="lv-LV" sz="48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5am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11. uzdevums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ula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9406658"/>
                  </p:ext>
                </p:extLst>
              </p:nvPr>
            </p:nvGraphicFramePr>
            <p:xfrm>
              <a:off x="683569" y="2996952"/>
              <a:ext cx="7704855" cy="17281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27538">
                      <a:extLst>
                        <a:ext uri="{9D8B030D-6E8A-4147-A177-3AD203B41FA5}">
                          <a16:colId xmlns:a16="http://schemas.microsoft.com/office/drawing/2014/main" val="2904461574"/>
                        </a:ext>
                      </a:extLst>
                    </a:gridCol>
                    <a:gridCol w="2101324">
                      <a:extLst>
                        <a:ext uri="{9D8B030D-6E8A-4147-A177-3AD203B41FA5}">
                          <a16:colId xmlns:a16="http://schemas.microsoft.com/office/drawing/2014/main" val="3235610947"/>
                        </a:ext>
                      </a:extLst>
                    </a:gridCol>
                    <a:gridCol w="1575993">
                      <a:extLst>
                        <a:ext uri="{9D8B030D-6E8A-4147-A177-3AD203B41FA5}">
                          <a16:colId xmlns:a16="http://schemas.microsoft.com/office/drawing/2014/main" val="1166803979"/>
                        </a:ext>
                      </a:extLst>
                    </a:gridCol>
                  </a:tblGrid>
                  <a:tr h="6821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Izteiksme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Atbilde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24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 </a:t>
                          </a:r>
                          <a:r>
                            <a:rPr lang="lv-LV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vai </a:t>
                          </a:r>
                          <a:r>
                            <a:rPr lang="lv-LV" sz="24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45764992"/>
                      </a:ext>
                    </a:extLst>
                  </a:tr>
                  <a:tr h="10460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4800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1,5 </a:t>
                          </a:r>
                          <a14:m>
                            <m:oMath xmlns:m="http://schemas.openxmlformats.org/officeDocument/2006/math">
                              <m:r>
                                <a:rPr lang="lv-LV" sz="4800" i="1" baseline="0" dirty="0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lv-LV" sz="4800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x </a:t>
                          </a:r>
                          <a14:m>
                            <m:oMath xmlns:m="http://schemas.openxmlformats.org/officeDocument/2006/math">
                              <m:r>
                                <a:rPr lang="lv-LV" sz="4800" i="1" baseline="0" dirty="0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lv-LV" sz="4800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x </a:t>
                          </a:r>
                          <a14:m>
                            <m:oMath xmlns:m="http://schemas.openxmlformats.org/officeDocument/2006/math">
                              <m:r>
                                <a:rPr lang="lv-LV" sz="4800" i="1" baseline="0" dirty="0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·</m:t>
                              </m:r>
                            </m:oMath>
                          </a14:m>
                          <a:r>
                            <a:rPr lang="lv-LV" sz="4800" baseline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x = </a:t>
                          </a:r>
                          <a:endParaRPr lang="lv-LV" sz="48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4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lv-LV" sz="40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4182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ula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9406658"/>
                  </p:ext>
                </p:extLst>
              </p:nvPr>
            </p:nvGraphicFramePr>
            <p:xfrm>
              <a:off x="683569" y="2996952"/>
              <a:ext cx="7704855" cy="17281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27538">
                      <a:extLst>
                        <a:ext uri="{9D8B030D-6E8A-4147-A177-3AD203B41FA5}">
                          <a16:colId xmlns:a16="http://schemas.microsoft.com/office/drawing/2014/main" val="2904461574"/>
                        </a:ext>
                      </a:extLst>
                    </a:gridCol>
                    <a:gridCol w="2101324">
                      <a:extLst>
                        <a:ext uri="{9D8B030D-6E8A-4147-A177-3AD203B41FA5}">
                          <a16:colId xmlns:a16="http://schemas.microsoft.com/office/drawing/2014/main" val="3235610947"/>
                        </a:ext>
                      </a:extLst>
                    </a:gridCol>
                    <a:gridCol w="1575993">
                      <a:extLst>
                        <a:ext uri="{9D8B030D-6E8A-4147-A177-3AD203B41FA5}">
                          <a16:colId xmlns:a16="http://schemas.microsoft.com/office/drawing/2014/main" val="1166803979"/>
                        </a:ext>
                      </a:extLst>
                    </a:gridCol>
                  </a:tblGrid>
                  <a:tr h="6821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Izteiksme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Atbilde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24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 </a:t>
                          </a:r>
                          <a:r>
                            <a:rPr lang="lv-LV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vai </a:t>
                          </a:r>
                          <a:r>
                            <a:rPr lang="lv-LV" sz="2400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45764992"/>
                      </a:ext>
                    </a:extLst>
                  </a:tr>
                  <a:tr h="1046011">
                    <a:tc>
                      <a:txBody>
                        <a:bodyPr/>
                        <a:lstStyle/>
                        <a:p>
                          <a:endParaRPr lang="lv-LV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1" t="-65318" r="-91982" b="-24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lv-LV" sz="480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lv-LV" sz="400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2418202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12. uzdevums</a:t>
            </a:r>
          </a:p>
        </p:txBody>
      </p:sp>
      <p:graphicFrame>
        <p:nvGraphicFramePr>
          <p:cNvPr id="21" name="Tabu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30945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6y : 2 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00372"/>
            <a:ext cx="7772400" cy="2857520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pPr algn="ctr"/>
            <a:r>
              <a:rPr lang="lv-LV" sz="6600" dirty="0"/>
              <a:t>  </a:t>
            </a:r>
            <a:endParaRPr lang="lv-LV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13. uzdevums</a:t>
            </a:r>
          </a:p>
        </p:txBody>
      </p:sp>
      <p:graphicFrame>
        <p:nvGraphicFramePr>
          <p:cNvPr id="22" name="Tabu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523585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Vienādojums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– 3 = 4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 =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14. uzdevums</a:t>
            </a:r>
          </a:p>
        </p:txBody>
      </p:sp>
      <p:graphicFrame>
        <p:nvGraphicFramePr>
          <p:cNvPr id="26" name="Tabu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05161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Vienādojums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: a = 5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= 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15. uzdevums</a:t>
            </a:r>
          </a:p>
        </p:txBody>
      </p:sp>
      <p:graphicFrame>
        <p:nvGraphicFramePr>
          <p:cNvPr id="34" name="Tabu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812842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Vienādojums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+ u = 24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 =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16. uzdevums</a:t>
            </a:r>
          </a:p>
        </p:txBody>
      </p:sp>
      <p:graphicFrame>
        <p:nvGraphicFramePr>
          <p:cNvPr id="38" name="Tabu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6346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Vienādojums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· v = 92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 =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9" y="364851"/>
            <a:ext cx="9001000" cy="5014910"/>
          </a:xfr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Padomā!</a:t>
            </a:r>
            <a:b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lv-LV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Dotā atbilde ir </a:t>
            </a:r>
            <a:b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patiesa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lv-LV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nepatiesa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lv-LV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ieraksti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tabulā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lv-LV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lv-LV" sz="5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lv-LV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lv-LV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00372"/>
            <a:ext cx="7772400" cy="2857520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pPr algn="ctr"/>
            <a:r>
              <a:rPr lang="lv-LV" sz="6600" dirty="0"/>
              <a:t>  </a:t>
            </a:r>
            <a:endParaRPr lang="lv-LV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17. uzdevums</a:t>
            </a:r>
          </a:p>
        </p:txBody>
      </p:sp>
      <p:graphicFrame>
        <p:nvGraphicFramePr>
          <p:cNvPr id="36" name="Tabu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262616"/>
              </p:ext>
            </p:extLst>
          </p:nvPr>
        </p:nvGraphicFramePr>
        <p:xfrm>
          <a:off x="683569" y="2996953"/>
          <a:ext cx="7704855" cy="2023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Informācija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5662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Emīls Dārziņš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dzimis 1875. gada 3. novembrī</a:t>
                      </a:r>
                      <a:endParaRPr lang="lv-LV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lv-LV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2015. gadā komponistam svinējām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lv-LV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 gadu jubileju</a:t>
                      </a:r>
                      <a:endParaRPr lang="lv-LV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00372"/>
            <a:ext cx="7772400" cy="2857520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pPr algn="ctr"/>
            <a:r>
              <a:rPr lang="lv-LV" sz="6600" dirty="0"/>
              <a:t>  </a:t>
            </a:r>
            <a:endParaRPr lang="lv-LV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18. uzdevums</a:t>
            </a:r>
          </a:p>
        </p:txBody>
      </p:sp>
      <p:graphicFrame>
        <p:nvGraphicFramePr>
          <p:cNvPr id="36" name="Tabu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887593"/>
              </p:ext>
            </p:extLst>
          </p:nvPr>
        </p:nvGraphicFramePr>
        <p:xfrm>
          <a:off x="683569" y="2996953"/>
          <a:ext cx="7704855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Informācija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Liepājas pilsētas 11. latviešu pamatskolu atvēra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1922. gada 24. novembrī.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0" lang="lv-LV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Šis</a:t>
                      </a:r>
                      <a:r>
                        <a:rPr kumimoji="0" lang="lv-LV" sz="2000" b="1" i="0" u="none" strike="noStrike" kern="1200" cap="none" normalizeH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brīdis tiek atzīmēts kā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i="0" u="none" strike="noStrike" kern="1200" cap="none" normalizeH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Liepājas Raiņa 6. vidusskolas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i="0" u="none" strike="noStrike" kern="1200" cap="none" normalizeH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dzimšanas diena</a:t>
                      </a: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lv-LV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000" b="1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2015. gadā apritēja skolas </a:t>
                      </a:r>
                      <a:r>
                        <a:rPr kumimoji="0" lang="lv-LV" sz="20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95. gadadiena</a:t>
                      </a:r>
                      <a:endParaRPr lang="lv-LV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00372"/>
            <a:ext cx="7772400" cy="2857520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pPr algn="ctr"/>
            <a:r>
              <a:rPr lang="lv-LV" sz="6600" dirty="0"/>
              <a:t>  </a:t>
            </a:r>
            <a:endParaRPr lang="lv-LV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19. uzdevums</a:t>
            </a:r>
          </a:p>
        </p:txBody>
      </p:sp>
      <p:graphicFrame>
        <p:nvGraphicFramePr>
          <p:cNvPr id="36" name="Tabu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804443"/>
              </p:ext>
            </p:extLst>
          </p:nvPr>
        </p:nvGraphicFramePr>
        <p:xfrm>
          <a:off x="683569" y="2996953"/>
          <a:ext cx="7704855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Informācija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Dažādu apsvērumu dēļ,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1740. gadā tika pieņemts, ka Rīgas  pilsētas vēsture sākta ar 1201. gadu un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 tās dibinātāju uzskatīts bīskaps Alberts</a:t>
                      </a:r>
                      <a:endParaRPr lang="lv-LV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2015. gadā svinējām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Rīgas dibināšanas </a:t>
                      </a:r>
                      <a:r>
                        <a:rPr kumimoji="0" lang="lv-LV" sz="20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815. gadadienu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3647753"/>
            <a:ext cx="7772400" cy="2857520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pPr algn="ctr"/>
            <a:r>
              <a:rPr lang="lv-LV" sz="6600" dirty="0"/>
              <a:t>  </a:t>
            </a:r>
            <a:endParaRPr lang="lv-LV" sz="6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20. uzdevums</a:t>
            </a:r>
          </a:p>
        </p:txBody>
      </p:sp>
      <p:graphicFrame>
        <p:nvGraphicFramePr>
          <p:cNvPr id="36" name="Tabu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17343"/>
              </p:ext>
            </p:extLst>
          </p:nvPr>
        </p:nvGraphicFramePr>
        <p:xfrm>
          <a:off x="683569" y="2996953"/>
          <a:ext cx="7704855" cy="223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Informācija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782488">
                <a:tc>
                  <a:txBody>
                    <a:bodyPr/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1918. gada 18. novembris ir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Latvijas valsts neatkarības pasludināšanas diena</a:t>
                      </a:r>
                      <a:endParaRPr lang="lv-LV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2015. gadā svinējām 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Latvijas neatkarības</a:t>
                      </a:r>
                    </a:p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lv-LV" sz="20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97. gadadienu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RCod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2093908"/>
            <a:ext cx="3857652" cy="414340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878" y="548680"/>
            <a:ext cx="8856984" cy="1080120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lv-LV" dirty="0"/>
              <a:t>Atbildes </a:t>
            </a:r>
            <a:r>
              <a:rPr lang="lv-LV" sz="2800" dirty="0">
                <a:solidFill>
                  <a:schemeClr val="tx1"/>
                </a:solidFill>
              </a:rPr>
              <a:t>(</a:t>
            </a:r>
            <a:r>
              <a:rPr lang="lv-LV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 kods</a:t>
            </a:r>
            <a:r>
              <a:rPr lang="lv-LV" sz="2800" dirty="0">
                <a:solidFill>
                  <a:schemeClr val="tx1"/>
                </a:solidFill>
              </a:rPr>
              <a:t>)</a:t>
            </a:r>
            <a:endParaRPr lang="lv-LV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58828"/>
              </p:ext>
            </p:extLst>
          </p:nvPr>
        </p:nvGraphicFramePr>
        <p:xfrm>
          <a:off x="2585412" y="1988840"/>
          <a:ext cx="3930804" cy="423961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982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2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303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  <a:r>
                        <a:rPr kumimoji="0" lang="lv-LV" sz="3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kumimoji="0" lang="lv-LV" sz="32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  <a:r>
                        <a:rPr kumimoji="0" lang="lv-LV" sz="3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kumimoji="0" lang="lv-LV" sz="32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  <a:r>
                        <a:rPr kumimoji="0" lang="lv-LV" sz="3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kumimoji="0" lang="lv-LV" sz="32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  <a:r>
                        <a:rPr kumimoji="0" lang="lv-LV" sz="3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kumimoji="0" lang="lv-LV" sz="32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3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303"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</a:t>
                      </a:r>
                      <a:r>
                        <a:rPr lang="lv-LV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303">
                <a:tc>
                  <a:txBody>
                    <a:bodyPr/>
                    <a:lstStyle/>
                    <a:p>
                      <a:pPr algn="ctr"/>
                      <a:r>
                        <a:rPr lang="lv-LV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 </a:t>
                      </a:r>
                      <a:r>
                        <a:rPr lang="lv-LV" sz="3200" b="1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</a:t>
                      </a:r>
                      <a:r>
                        <a:rPr lang="lv-LV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lv-LV" sz="32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lv-LV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878" y="548680"/>
            <a:ext cx="8856984" cy="1080120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lv-LV" dirty="0"/>
              <a:t>Atbildes </a:t>
            </a:r>
            <a:r>
              <a:rPr lang="lv-LV" sz="2800" dirty="0">
                <a:solidFill>
                  <a:schemeClr val="tx1"/>
                </a:solidFill>
              </a:rPr>
              <a:t>(</a:t>
            </a:r>
            <a:r>
              <a:rPr lang="lv-LV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tabula</a:t>
            </a:r>
            <a:r>
              <a:rPr lang="lv-LV" sz="2800" dirty="0">
                <a:solidFill>
                  <a:schemeClr val="tx1"/>
                </a:solidFill>
              </a:rPr>
              <a:t>)</a:t>
            </a:r>
            <a:endParaRPr lang="lv-LV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Shēma 1"/>
          <p:cNvGraphicFramePr/>
          <p:nvPr>
            <p:extLst>
              <p:ext uri="{D42A27DB-BD31-4B8C-83A1-F6EECF244321}">
                <p14:modId xmlns:p14="http://schemas.microsoft.com/office/powerpoint/2010/main" val="3040096264"/>
              </p:ext>
            </p:extLst>
          </p:nvPr>
        </p:nvGraphicFramePr>
        <p:xfrm>
          <a:off x="179512" y="2636912"/>
          <a:ext cx="8820980" cy="3814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43508" y="1116644"/>
            <a:ext cx="8856984" cy="108012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lv-LV" dirty="0"/>
              <a:t>Karjeras izvēli nosaka…</a:t>
            </a:r>
            <a:endParaRPr lang="lv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87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700808"/>
            <a:ext cx="8856984" cy="2808312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lv-LV" sz="14900" dirty="0"/>
              <a:t>Paldies!</a:t>
            </a:r>
            <a:endParaRPr lang="lv-LV" sz="6600" dirty="0">
              <a:solidFill>
                <a:schemeClr val="tx1"/>
              </a:solidFill>
            </a:endParaRP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4877706"/>
            <a:ext cx="2664296" cy="15623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08" y="1052736"/>
            <a:ext cx="8856984" cy="923330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lv-LV" sz="3200" dirty="0">
                <a:solidFill>
                  <a:schemeClr val="tx1"/>
                </a:solidFill>
              </a:rPr>
              <a:t>Uzzīmē</a:t>
            </a:r>
            <a:r>
              <a:rPr lang="lv-LV" sz="3200" dirty="0"/>
              <a:t> 4 x 5 </a:t>
            </a:r>
            <a:r>
              <a:rPr lang="lv-LV" sz="3200" dirty="0">
                <a:solidFill>
                  <a:schemeClr val="tx1"/>
                </a:solidFill>
              </a:rPr>
              <a:t>rūtiņu taisnstūri un rūtiņas sanumurē!</a:t>
            </a: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745"/>
              </p:ext>
            </p:extLst>
          </p:nvPr>
        </p:nvGraphicFramePr>
        <p:xfrm>
          <a:off x="2850296" y="2132856"/>
          <a:ext cx="3449896" cy="382429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62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859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859"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859"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859"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859"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1. uzdevums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69534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203 +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49 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2. uzdevums</a:t>
            </a:r>
          </a:p>
        </p:txBody>
      </p:sp>
      <p:graphicFrame>
        <p:nvGraphicFramePr>
          <p:cNvPr id="11" name="Tabu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706208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 – 47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3. uzdevums</a:t>
            </a:r>
          </a:p>
        </p:txBody>
      </p:sp>
      <p:graphicFrame>
        <p:nvGraphicFramePr>
          <p:cNvPr id="10" name="Tabu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019282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576 : 24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4. uzdevums</a:t>
            </a:r>
          </a:p>
        </p:txBody>
      </p:sp>
      <p:graphicFrame>
        <p:nvGraphicFramePr>
          <p:cNvPr id="9" name="Tabu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38126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x 21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5. uzdevums</a:t>
            </a:r>
          </a:p>
        </p:txBody>
      </p:sp>
      <p:graphicFrame>
        <p:nvGraphicFramePr>
          <p:cNvPr id="12" name="Tabu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150305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lv-LV" sz="48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18764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496" y="952500"/>
            <a:ext cx="9073008" cy="1362075"/>
          </a:xfrm>
        </p:spPr>
        <p:txBody>
          <a:bodyPr>
            <a:normAutofit/>
          </a:bodyPr>
          <a:lstStyle/>
          <a:p>
            <a:pPr algn="ctr"/>
            <a:r>
              <a:rPr lang="lv-LV" sz="4400" b="1" dirty="0">
                <a:latin typeface="Calibri" panose="020F0502020204030204" pitchFamily="34" charset="0"/>
                <a:cs typeface="Calibri" panose="020F0502020204030204" pitchFamily="34" charset="0"/>
              </a:rPr>
              <a:t>6. uzdevums</a:t>
            </a:r>
          </a:p>
        </p:txBody>
      </p:sp>
      <p:graphicFrame>
        <p:nvGraphicFramePr>
          <p:cNvPr id="10" name="Tabu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17227"/>
              </p:ext>
            </p:extLst>
          </p:nvPr>
        </p:nvGraphicFramePr>
        <p:xfrm>
          <a:off x="683569" y="2996952"/>
          <a:ext cx="7704855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7538">
                  <a:extLst>
                    <a:ext uri="{9D8B030D-6E8A-4147-A177-3AD203B41FA5}">
                      <a16:colId xmlns:a16="http://schemas.microsoft.com/office/drawing/2014/main" val="2904461574"/>
                    </a:ext>
                  </a:extLst>
                </a:gridCol>
                <a:gridCol w="2101324">
                  <a:extLst>
                    <a:ext uri="{9D8B030D-6E8A-4147-A177-3AD203B41FA5}">
                      <a16:colId xmlns:a16="http://schemas.microsoft.com/office/drawing/2014/main" val="3235610947"/>
                    </a:ext>
                  </a:extLst>
                </a:gridCol>
                <a:gridCol w="1575993">
                  <a:extLst>
                    <a:ext uri="{9D8B030D-6E8A-4147-A177-3AD203B41FA5}">
                      <a16:colId xmlns:a16="http://schemas.microsoft.com/office/drawing/2014/main" val="1166803979"/>
                    </a:ext>
                  </a:extLst>
                </a:gridCol>
              </a:tblGrid>
              <a:tr h="682181"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Izteiksme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Atbilde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lv-LV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vai </a:t>
                      </a:r>
                      <a:r>
                        <a:rPr lang="lv-LV" sz="24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5764992"/>
                  </a:ext>
                </a:extLst>
              </a:tr>
              <a:tr h="1046011">
                <a:tc>
                  <a:txBody>
                    <a:bodyPr/>
                    <a:lstStyle/>
                    <a:p>
                      <a:pPr algn="ctr"/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r>
                        <a:rPr lang="lv-LV" sz="48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lv-LV" sz="4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endParaRPr lang="lv-LV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lv-LV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2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2433</TotalTime>
  <Words>489</Words>
  <Application>Microsoft Office PowerPoint</Application>
  <PresentationFormat>Slaidrāde ekrānā (4:3)</PresentationFormat>
  <Paragraphs>201</Paragraphs>
  <Slides>27</Slides>
  <Notes>0</Notes>
  <HiddenSlides>0</HiddenSlides>
  <MMClips>1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Franklin Gothic Book</vt:lpstr>
      <vt:lpstr>Perpetua</vt:lpstr>
      <vt:lpstr>Wingdings 2</vt:lpstr>
      <vt:lpstr>Equity</vt:lpstr>
      <vt:lpstr>Matemātikas skolotājs</vt:lpstr>
      <vt:lpstr>Padomā!  Dotā atbilde ir  patiesa (P) vai nepatiesa (N)  un ieraksti tabulā P vai N </vt:lpstr>
      <vt:lpstr>PowerPoint prezentācija</vt:lpstr>
      <vt:lpstr>1. uzdevums</vt:lpstr>
      <vt:lpstr>2. uzdevums</vt:lpstr>
      <vt:lpstr>3. uzdevums</vt:lpstr>
      <vt:lpstr>4. uzdevums</vt:lpstr>
      <vt:lpstr>5. uzdevums</vt:lpstr>
      <vt:lpstr>6. uzdevums</vt:lpstr>
      <vt:lpstr>7. uzdevums</vt:lpstr>
      <vt:lpstr>8. uzdevums</vt:lpstr>
      <vt:lpstr>9. uzdevums</vt:lpstr>
      <vt:lpstr>10. uzdevums</vt:lpstr>
      <vt:lpstr>11. uzdevums</vt:lpstr>
      <vt:lpstr>12. uzdevums</vt:lpstr>
      <vt:lpstr>13. uzdevums</vt:lpstr>
      <vt:lpstr>14. uzdevums</vt:lpstr>
      <vt:lpstr>15. uzdevums</vt:lpstr>
      <vt:lpstr>16. uzdevums</vt:lpstr>
      <vt:lpstr>17. uzdevums</vt:lpstr>
      <vt:lpstr>18. uzdevums</vt:lpstr>
      <vt:lpstr>19. uzdevums</vt:lpstr>
      <vt:lpstr>20. uzdevums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Matemātikas skolotājs</dc:title>
  <dc:creator>Edīte Pagraba</dc:creator>
  <cp:lastModifiedBy>Andris Balodis</cp:lastModifiedBy>
  <cp:revision>62</cp:revision>
  <dcterms:created xsi:type="dcterms:W3CDTF">2015-10-10T07:28:34Z</dcterms:created>
  <dcterms:modified xsi:type="dcterms:W3CDTF">2016-12-19T08:59:57Z</dcterms:modified>
</cp:coreProperties>
</file>