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4" r:id="rId3"/>
    <p:sldId id="257" r:id="rId4"/>
    <p:sldId id="258" r:id="rId5"/>
    <p:sldId id="261" r:id="rId6"/>
    <p:sldId id="270" r:id="rId7"/>
    <p:sldId id="262" r:id="rId8"/>
    <p:sldId id="264" r:id="rId9"/>
    <p:sldId id="271" r:id="rId10"/>
    <p:sldId id="272" r:id="rId11"/>
    <p:sldId id="267" r:id="rId12"/>
    <p:sldId id="265" r:id="rId13"/>
    <p:sldId id="273" r:id="rId14"/>
    <p:sldId id="268" r:id="rId15"/>
    <p:sldId id="269" r:id="rId16"/>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12" autoAdjust="0"/>
  </p:normalViewPr>
  <p:slideViewPr>
    <p:cSldViewPr>
      <p:cViewPr varScale="1">
        <p:scale>
          <a:sx n="104" d="100"/>
          <a:sy n="104" d="100"/>
        </p:scale>
        <p:origin x="5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65A7A-29F0-4CA8-A3B6-AEE1FD571C0B}" type="datetimeFigureOut">
              <a:rPr lang="lv-LV" smtClean="0"/>
              <a:t>13.01.2017</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59A1B-32AC-4F09-AC84-CAA5BBA715B1}" type="slidenum">
              <a:rPr lang="lv-LV" smtClean="0"/>
              <a:t>‹#›</a:t>
            </a:fld>
            <a:endParaRPr lang="lv-LV"/>
          </a:p>
        </p:txBody>
      </p:sp>
    </p:spTree>
    <p:extLst>
      <p:ext uri="{BB962C8B-B14F-4D97-AF65-F5344CB8AC3E}">
        <p14:creationId xmlns:p14="http://schemas.microsoft.com/office/powerpoint/2010/main" val="129576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BA59A1B-32AC-4F09-AC84-CAA5BBA715B1}" type="slidenum">
              <a:rPr lang="lv-LV" smtClean="0"/>
              <a:t>12</a:t>
            </a:fld>
            <a:endParaRPr lang="lv-LV"/>
          </a:p>
        </p:txBody>
      </p:sp>
    </p:spTree>
    <p:extLst>
      <p:ext uri="{BB962C8B-B14F-4D97-AF65-F5344CB8AC3E}">
        <p14:creationId xmlns:p14="http://schemas.microsoft.com/office/powerpoint/2010/main" val="305398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6D7E5DD-B8E2-4F60-AC5E-2C1BEC2BBEB5}" type="datetimeFigureOut">
              <a:rPr lang="lv-LV" smtClean="0"/>
              <a:pPr/>
              <a:t>13.01.2017</a:t>
            </a:fld>
            <a:endParaRPr lang="lv-LV"/>
          </a:p>
        </p:txBody>
      </p:sp>
      <p:sp>
        <p:nvSpPr>
          <p:cNvPr id="16" name="Slide Number Placeholder 15"/>
          <p:cNvSpPr>
            <a:spLocks noGrp="1"/>
          </p:cNvSpPr>
          <p:nvPr>
            <p:ph type="sldNum" sz="quarter" idx="11"/>
          </p:nvPr>
        </p:nvSpPr>
        <p:spPr/>
        <p:txBody>
          <a:bodyPr/>
          <a:lstStyle/>
          <a:p>
            <a:fld id="{D2FF00A1-A01B-4668-B89F-D2E16DCD5236}" type="slidenum">
              <a:rPr lang="lv-LV" smtClean="0"/>
              <a:pPr/>
              <a:t>‹#›</a:t>
            </a:fld>
            <a:endParaRPr lang="lv-LV"/>
          </a:p>
        </p:txBody>
      </p:sp>
      <p:sp>
        <p:nvSpPr>
          <p:cNvPr id="17" name="Footer Placeholder 16"/>
          <p:cNvSpPr>
            <a:spLocks noGrp="1"/>
          </p:cNvSpPr>
          <p:nvPr>
            <p:ph type="ftr" sz="quarter" idx="12"/>
          </p:nvPr>
        </p:nvSpPr>
        <p:spPr/>
        <p:txBody>
          <a:bodyPr/>
          <a:lstStyle/>
          <a:p>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D7E5DD-B8E2-4F60-AC5E-2C1BEC2BBEB5}" type="datetimeFigureOut">
              <a:rPr lang="lv-LV" smtClean="0"/>
              <a:pPr/>
              <a:t>13.01.2017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2FF00A1-A01B-4668-B89F-D2E16DCD5236}"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D7E5DD-B8E2-4F60-AC5E-2C1BEC2BBEB5}" type="datetimeFigureOut">
              <a:rPr lang="lv-LV" smtClean="0"/>
              <a:pPr/>
              <a:t>13.01.2017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2FF00A1-A01B-4668-B89F-D2E16DCD5236}"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6D7E5DD-B8E2-4F60-AC5E-2C1BEC2BBEB5}" type="datetimeFigureOut">
              <a:rPr lang="lv-LV" smtClean="0"/>
              <a:pPr/>
              <a:t>13.01.2017</a:t>
            </a:fld>
            <a:endParaRPr lang="lv-LV"/>
          </a:p>
        </p:txBody>
      </p:sp>
      <p:sp>
        <p:nvSpPr>
          <p:cNvPr id="15" name="Slide Number Placeholder 14"/>
          <p:cNvSpPr>
            <a:spLocks noGrp="1"/>
          </p:cNvSpPr>
          <p:nvPr>
            <p:ph type="sldNum" sz="quarter" idx="15"/>
          </p:nvPr>
        </p:nvSpPr>
        <p:spPr/>
        <p:txBody>
          <a:bodyPr/>
          <a:lstStyle>
            <a:lvl1pPr algn="ctr">
              <a:defRPr/>
            </a:lvl1pPr>
          </a:lstStyle>
          <a:p>
            <a:fld id="{D2FF00A1-A01B-4668-B89F-D2E16DCD5236}" type="slidenum">
              <a:rPr lang="lv-LV" smtClean="0"/>
              <a:pPr/>
              <a:t>‹#›</a:t>
            </a:fld>
            <a:endParaRPr lang="lv-LV"/>
          </a:p>
        </p:txBody>
      </p:sp>
      <p:sp>
        <p:nvSpPr>
          <p:cNvPr id="16" name="Footer Placeholder 15"/>
          <p:cNvSpPr>
            <a:spLocks noGrp="1"/>
          </p:cNvSpPr>
          <p:nvPr>
            <p:ph type="ftr" sz="quarter" idx="16"/>
          </p:nvPr>
        </p:nvSpPr>
        <p:spPr/>
        <p:txBody>
          <a:bodyPr/>
          <a:lstStyle/>
          <a:p>
            <a:endParaRPr lang="lv-LV"/>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7E5DD-B8E2-4F60-AC5E-2C1BEC2BBEB5}" type="datetimeFigureOut">
              <a:rPr lang="lv-LV" smtClean="0"/>
              <a:pPr/>
              <a:t>13.01.2017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2FF00A1-A01B-4668-B89F-D2E16DCD5236}" type="slidenum">
              <a:rPr lang="lv-LV" smtClean="0"/>
              <a:pPr/>
              <a:t>‹#›</a:t>
            </a:fld>
            <a:endParaRPr lang="lv-LV"/>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D7E5DD-B8E2-4F60-AC5E-2C1BEC2BBEB5}" type="datetimeFigureOut">
              <a:rPr lang="lv-LV" smtClean="0"/>
              <a:pPr/>
              <a:t>13.01.2017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2FF00A1-A01B-4668-B89F-D2E16DCD5236}" type="slidenum">
              <a:rPr lang="lv-LV" smtClean="0"/>
              <a:pPr/>
              <a:t>‹#›</a:t>
            </a:fld>
            <a:endParaRPr lang="lv-LV"/>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FF00A1-A01B-4668-B89F-D2E16DCD5236}" type="slidenum">
              <a:rPr lang="lv-LV" smtClean="0"/>
              <a:pPr/>
              <a:t>‹#›</a:t>
            </a:fld>
            <a:endParaRPr lang="lv-LV"/>
          </a:p>
        </p:txBody>
      </p:sp>
      <p:sp>
        <p:nvSpPr>
          <p:cNvPr id="8" name="Footer Placeholder 7"/>
          <p:cNvSpPr>
            <a:spLocks noGrp="1"/>
          </p:cNvSpPr>
          <p:nvPr>
            <p:ph type="ftr" sz="quarter" idx="11"/>
          </p:nvPr>
        </p:nvSpPr>
        <p:spPr/>
        <p:txBody>
          <a:bodyPr/>
          <a:lstStyle/>
          <a:p>
            <a:endParaRPr lang="lv-LV"/>
          </a:p>
        </p:txBody>
      </p:sp>
      <p:sp>
        <p:nvSpPr>
          <p:cNvPr id="7" name="Date Placeholder 6"/>
          <p:cNvSpPr>
            <a:spLocks noGrp="1"/>
          </p:cNvSpPr>
          <p:nvPr>
            <p:ph type="dt" sz="half" idx="10"/>
          </p:nvPr>
        </p:nvSpPr>
        <p:spPr/>
        <p:txBody>
          <a:bodyPr/>
          <a:lstStyle/>
          <a:p>
            <a:fld id="{B6D7E5DD-B8E2-4F60-AC5E-2C1BEC2BBEB5}" type="datetimeFigureOut">
              <a:rPr lang="lv-LV" smtClean="0"/>
              <a:pPr/>
              <a:t>13.01.2017</a:t>
            </a:fld>
            <a:endParaRPr lang="lv-LV"/>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D7E5DD-B8E2-4F60-AC5E-2C1BEC2BBEB5}" type="datetimeFigureOut">
              <a:rPr lang="lv-LV" smtClean="0"/>
              <a:pPr/>
              <a:t>13.01.2017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2FF00A1-A01B-4668-B89F-D2E16DCD5236}" type="slidenum">
              <a:rPr lang="lv-LV" smtClean="0"/>
              <a:pPr/>
              <a:t>‹#›</a:t>
            </a:fld>
            <a:endParaRPr lang="lv-LV"/>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7E5DD-B8E2-4F60-AC5E-2C1BEC2BBEB5}" type="datetimeFigureOut">
              <a:rPr lang="lv-LV" smtClean="0"/>
              <a:pPr/>
              <a:t>13.01.2017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2FF00A1-A01B-4668-B89F-D2E16DCD5236}"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6D7E5DD-B8E2-4F60-AC5E-2C1BEC2BBEB5}" type="datetimeFigureOut">
              <a:rPr lang="lv-LV" smtClean="0"/>
              <a:pPr/>
              <a:t>13.01.2017</a:t>
            </a:fld>
            <a:endParaRPr lang="lv-LV"/>
          </a:p>
        </p:txBody>
      </p:sp>
      <p:sp>
        <p:nvSpPr>
          <p:cNvPr id="9" name="Slide Number Placeholder 8"/>
          <p:cNvSpPr>
            <a:spLocks noGrp="1"/>
          </p:cNvSpPr>
          <p:nvPr>
            <p:ph type="sldNum" sz="quarter" idx="15"/>
          </p:nvPr>
        </p:nvSpPr>
        <p:spPr/>
        <p:txBody>
          <a:bodyPr/>
          <a:lstStyle/>
          <a:p>
            <a:fld id="{D2FF00A1-A01B-4668-B89F-D2E16DCD5236}" type="slidenum">
              <a:rPr lang="lv-LV" smtClean="0"/>
              <a:pPr/>
              <a:t>‹#›</a:t>
            </a:fld>
            <a:endParaRPr lang="lv-LV"/>
          </a:p>
        </p:txBody>
      </p:sp>
      <p:sp>
        <p:nvSpPr>
          <p:cNvPr id="10" name="Footer Placeholder 9"/>
          <p:cNvSpPr>
            <a:spLocks noGrp="1"/>
          </p:cNvSpPr>
          <p:nvPr>
            <p:ph type="ftr" sz="quarter" idx="16"/>
          </p:nvPr>
        </p:nvSpPr>
        <p:spPr/>
        <p:txBody>
          <a:bodyPr/>
          <a:lstStyle/>
          <a:p>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6D7E5DD-B8E2-4F60-AC5E-2C1BEC2BBEB5}" type="datetimeFigureOut">
              <a:rPr lang="lv-LV" smtClean="0"/>
              <a:pPr/>
              <a:t>13.01.2017</a:t>
            </a:fld>
            <a:endParaRPr lang="lv-LV"/>
          </a:p>
        </p:txBody>
      </p:sp>
      <p:sp>
        <p:nvSpPr>
          <p:cNvPr id="9" name="Slide Number Placeholder 8"/>
          <p:cNvSpPr>
            <a:spLocks noGrp="1"/>
          </p:cNvSpPr>
          <p:nvPr>
            <p:ph type="sldNum" sz="quarter" idx="11"/>
          </p:nvPr>
        </p:nvSpPr>
        <p:spPr/>
        <p:txBody>
          <a:bodyPr/>
          <a:lstStyle/>
          <a:p>
            <a:fld id="{D2FF00A1-A01B-4668-B89F-D2E16DCD5236}" type="slidenum">
              <a:rPr lang="lv-LV" smtClean="0"/>
              <a:pPr/>
              <a:t>‹#›</a:t>
            </a:fld>
            <a:endParaRPr lang="lv-LV"/>
          </a:p>
        </p:txBody>
      </p:sp>
      <p:sp>
        <p:nvSpPr>
          <p:cNvPr id="10" name="Footer Placeholder 9"/>
          <p:cNvSpPr>
            <a:spLocks noGrp="1"/>
          </p:cNvSpPr>
          <p:nvPr>
            <p:ph type="ftr" sz="quarter" idx="12"/>
          </p:nvPr>
        </p:nvSpPr>
        <p:spPr/>
        <p:txBody>
          <a:bodyPr/>
          <a:lstStyle/>
          <a:p>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6D7E5DD-B8E2-4F60-AC5E-2C1BEC2BBEB5}" type="datetimeFigureOut">
              <a:rPr lang="lv-LV" smtClean="0"/>
              <a:pPr/>
              <a:t>13.01.2017</a:t>
            </a:fld>
            <a:endParaRPr lang="lv-LV"/>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lv-LV"/>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FF00A1-A01B-4668-B89F-D2E16DCD5236}" type="slidenum">
              <a:rPr lang="lv-LV" smtClean="0"/>
              <a:pPr/>
              <a:t>‹#›</a:t>
            </a:fld>
            <a:endParaRPr lang="lv-LV"/>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20" y="1700808"/>
            <a:ext cx="7715304" cy="3456384"/>
          </a:xfrm>
          <a:noFill/>
        </p:spPr>
        <p:txBody>
          <a:bodyPr>
            <a:noAutofit/>
          </a:bodyPr>
          <a:lstStyle/>
          <a:p>
            <a:r>
              <a:rPr lang="lv-LV" sz="11500" b="1" dirty="0" smtClean="0">
                <a:solidFill>
                  <a:schemeClr val="accent2">
                    <a:lumMod val="75000"/>
                  </a:schemeClr>
                </a:solidFill>
                <a:latin typeface="Calibri" panose="020F0502020204030204" pitchFamily="34" charset="0"/>
              </a:rPr>
              <a:t>Neparasta matemātika</a:t>
            </a:r>
            <a:endParaRPr lang="lv-LV" sz="11500" b="1" dirty="0">
              <a:solidFill>
                <a:schemeClr val="accent2">
                  <a:lumMod val="75000"/>
                </a:schemeClr>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flipH="1">
            <a:off x="179512" y="1255044"/>
            <a:ext cx="8260060" cy="5177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pt-BR" sz="3600" b="1" kern="10" dirty="0">
                <a:solidFill>
                  <a:srgbClr val="C00000"/>
                </a:solidFill>
                <a:latin typeface="Calibri" panose="020F0502020204030204" pitchFamily="34" charset="0"/>
                <a:cs typeface="Times New Roman" panose="02020603050405020304" pitchFamily="18" charset="0"/>
              </a:rPr>
              <a:t>6) Dzīvo arī taimiņš, kura garums ir 1100 milimetri. </a:t>
            </a:r>
            <a:endParaRPr lang="lv-LV" sz="3600" b="1" kern="10" dirty="0">
              <a:solidFill>
                <a:srgbClr val="C00000"/>
              </a:solidFill>
              <a:latin typeface="Calibri" panose="020F0502020204030204" pitchFamily="34" charset="0"/>
              <a:cs typeface="Times New Roman" panose="02020603050405020304" pitchFamily="18" charset="0"/>
            </a:endParaRPr>
          </a:p>
        </p:txBody>
      </p:sp>
      <p:sp>
        <p:nvSpPr>
          <p:cNvPr id="3" name="WordArt 3"/>
          <p:cNvSpPr>
            <a:spLocks noChangeArrowheads="1" noChangeShapeType="1" noTextEdit="1"/>
          </p:cNvSpPr>
          <p:nvPr/>
        </p:nvSpPr>
        <p:spPr bwMode="auto">
          <a:xfrm flipH="1">
            <a:off x="2081594" y="1844824"/>
            <a:ext cx="6413059" cy="43204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lv-LV" sz="3600" b="1" kern="10" dirty="0">
                <a:solidFill>
                  <a:srgbClr val="C00000"/>
                </a:solidFill>
                <a:latin typeface="Calibri" panose="020F0502020204030204" pitchFamily="34" charset="0"/>
                <a:cs typeface="Times New Roman" panose="02020603050405020304" pitchFamily="18" charset="0"/>
              </a:rPr>
              <a:t>7) Pie mums dzīvo arī zutis, kura </a:t>
            </a:r>
          </a:p>
        </p:txBody>
      </p:sp>
      <p:sp>
        <p:nvSpPr>
          <p:cNvPr id="4" name="WordArt 4"/>
          <p:cNvSpPr>
            <a:spLocks noChangeArrowheads="1" noChangeShapeType="1" noTextEdit="1"/>
          </p:cNvSpPr>
          <p:nvPr/>
        </p:nvSpPr>
        <p:spPr bwMode="auto">
          <a:xfrm flipH="1">
            <a:off x="3131840" y="2276872"/>
            <a:ext cx="4818881" cy="514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lv-LV" sz="3600" b="1" kern="10" dirty="0">
                <a:solidFill>
                  <a:srgbClr val="C00000"/>
                </a:solidFill>
                <a:latin typeface="Calibri" panose="020F0502020204030204" pitchFamily="34" charset="0"/>
                <a:cs typeface="Times New Roman" panose="02020603050405020304" pitchFamily="18" charset="0"/>
              </a:rPr>
              <a:t>maksimālā masa ir pieci </a:t>
            </a:r>
          </a:p>
        </p:txBody>
      </p:sp>
      <p:sp>
        <p:nvSpPr>
          <p:cNvPr id="5" name="WordArt 5"/>
          <p:cNvSpPr>
            <a:spLocks noChangeArrowheads="1" noChangeShapeType="1" noTextEdit="1"/>
          </p:cNvSpPr>
          <p:nvPr/>
        </p:nvSpPr>
        <p:spPr bwMode="auto">
          <a:xfrm flipH="1">
            <a:off x="2995381" y="2791222"/>
            <a:ext cx="49530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lv-LV" sz="3600" b="1" kern="10" dirty="0">
                <a:solidFill>
                  <a:srgbClr val="C00000"/>
                </a:solidFill>
                <a:latin typeface="Calibri" panose="020F0502020204030204" pitchFamily="34" charset="0"/>
                <a:cs typeface="Times New Roman" panose="02020603050405020304" pitchFamily="18" charset="0"/>
              </a:rPr>
              <a:t>tūkstoši astoņi simti grami. </a:t>
            </a:r>
          </a:p>
        </p:txBody>
      </p:sp>
      <p:sp>
        <p:nvSpPr>
          <p:cNvPr id="6" name="WordArt 6"/>
          <p:cNvSpPr>
            <a:spLocks noChangeArrowheads="1" noChangeShapeType="1" noTextEdit="1"/>
          </p:cNvSpPr>
          <p:nvPr/>
        </p:nvSpPr>
        <p:spPr bwMode="auto">
          <a:xfrm flipH="1">
            <a:off x="2115819" y="3360018"/>
            <a:ext cx="6378836"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lv-LV" sz="3600" b="1" kern="10" dirty="0">
                <a:solidFill>
                  <a:srgbClr val="C00000"/>
                </a:solidFill>
                <a:latin typeface="Calibri" panose="020F0502020204030204" pitchFamily="34" charset="0"/>
                <a:cs typeface="Times New Roman" panose="02020603050405020304" pitchFamily="18" charset="0"/>
              </a:rPr>
              <a:t>8) Latvijā lielākā noķertā zivs ir</a:t>
            </a:r>
          </a:p>
        </p:txBody>
      </p:sp>
      <p:sp>
        <p:nvSpPr>
          <p:cNvPr id="7" name="WordArt 7"/>
          <p:cNvSpPr>
            <a:spLocks noChangeArrowheads="1" noChangeShapeType="1" noTextEdit="1"/>
          </p:cNvSpPr>
          <p:nvPr/>
        </p:nvSpPr>
        <p:spPr bwMode="auto">
          <a:xfrm flipH="1">
            <a:off x="3035708" y="3930934"/>
            <a:ext cx="4912673"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lv-LV" sz="3600" b="1" kern="10" dirty="0" err="1">
                <a:solidFill>
                  <a:srgbClr val="C00000"/>
                </a:solidFill>
                <a:latin typeface="Calibri" panose="020F0502020204030204" pitchFamily="34" charset="0"/>
                <a:cs typeface="Times New Roman" panose="02020603050405020304" pitchFamily="18" charset="0"/>
              </a:rPr>
              <a:t>sams</a:t>
            </a:r>
            <a:r>
              <a:rPr lang="lv-LV" sz="3600" b="1" kern="10" dirty="0">
                <a:solidFill>
                  <a:srgbClr val="C00000"/>
                </a:solidFill>
                <a:latin typeface="Calibri" panose="020F0502020204030204" pitchFamily="34" charset="0"/>
                <a:cs typeface="Times New Roman" panose="02020603050405020304" pitchFamily="18" charset="0"/>
              </a:rPr>
              <a:t>, kura masa 56,2 kg, </a:t>
            </a:r>
          </a:p>
        </p:txBody>
      </p:sp>
      <p:sp>
        <p:nvSpPr>
          <p:cNvPr id="8" name="WordArt 8"/>
          <p:cNvSpPr>
            <a:spLocks noChangeArrowheads="1" noChangeShapeType="1" noTextEdit="1"/>
          </p:cNvSpPr>
          <p:nvPr/>
        </p:nvSpPr>
        <p:spPr bwMode="auto">
          <a:xfrm flipH="1">
            <a:off x="4170305" y="4501850"/>
            <a:ext cx="43243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lv-LV" sz="3600" b="1" kern="10" dirty="0">
                <a:solidFill>
                  <a:srgbClr val="C00000"/>
                </a:solidFill>
                <a:latin typeface="Calibri" panose="020F0502020204030204" pitchFamily="34" charset="0"/>
                <a:cs typeface="Times New Roman" panose="02020603050405020304" pitchFamily="18" charset="0"/>
              </a:rPr>
              <a:t>9) bet garums182cm.</a:t>
            </a:r>
          </a:p>
        </p:txBody>
      </p:sp>
      <p:sp>
        <p:nvSpPr>
          <p:cNvPr id="9" name="WordArt 9"/>
          <p:cNvSpPr>
            <a:spLocks noChangeArrowheads="1" noChangeShapeType="1" noTextEdit="1"/>
          </p:cNvSpPr>
          <p:nvPr/>
        </p:nvSpPr>
        <p:spPr bwMode="auto">
          <a:xfrm flipH="1">
            <a:off x="2503430" y="5137373"/>
            <a:ext cx="599122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lv-LV" sz="3600" b="1" kern="10" dirty="0">
                <a:solidFill>
                  <a:srgbClr val="C00000"/>
                </a:solidFill>
                <a:latin typeface="Calibri" panose="020F0502020204030204" pitchFamily="34" charset="0"/>
                <a:cs typeface="Times New Roman" panose="02020603050405020304" pitchFamily="18" charset="0"/>
              </a:rPr>
              <a:t>10) Sams nozvejots 1995. gadā.  </a:t>
            </a:r>
          </a:p>
        </p:txBody>
      </p:sp>
      <p:sp>
        <p:nvSpPr>
          <p:cNvPr id="10" name="Title 1"/>
          <p:cNvSpPr txBox="1">
            <a:spLocks/>
          </p:cNvSpPr>
          <p:nvPr/>
        </p:nvSpPr>
        <p:spPr>
          <a:xfrm>
            <a:off x="485968" y="406666"/>
            <a:ext cx="8229600" cy="75632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lv-LV" sz="3200" b="1" dirty="0" smtClean="0">
                <a:latin typeface="Calibri" panose="020F0502020204030204" pitchFamily="34" charset="0"/>
              </a:rPr>
              <a:t>… t</a:t>
            </a:r>
            <a:r>
              <a:rPr lang="lv-LV" sz="3200" b="1" dirty="0" smtClean="0">
                <a:latin typeface="Calibri" panose="020F0502020204030204" pitchFamily="34" charset="0"/>
              </a:rPr>
              <a:t>eksta turpinājums …</a:t>
            </a:r>
            <a:endParaRPr lang="lv-LV" sz="3200" b="1" dirty="0">
              <a:latin typeface="Calibri" panose="020F0502020204030204" pitchFamily="34" charset="0"/>
            </a:endParaRPr>
          </a:p>
        </p:txBody>
      </p:sp>
    </p:spTree>
    <p:extLst>
      <p:ext uri="{BB962C8B-B14F-4D97-AF65-F5344CB8AC3E}">
        <p14:creationId xmlns:p14="http://schemas.microsoft.com/office/powerpoint/2010/main" val="3921232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84" y="1268760"/>
            <a:ext cx="8143932" cy="4896544"/>
          </a:xfrm>
        </p:spPr>
        <p:txBody>
          <a:bodyPr anchor="ctr">
            <a:normAutofit/>
          </a:bodyPr>
          <a:lstStyle/>
          <a:p>
            <a:r>
              <a:rPr lang="lv-LV" sz="2400" dirty="0" smtClean="0">
                <a:solidFill>
                  <a:schemeClr val="tx1"/>
                </a:solidFill>
                <a:latin typeface="Calibri" panose="020F0502020204030204" pitchFamily="34" charset="0"/>
                <a:cs typeface="Arial" pitchFamily="34" charset="0"/>
              </a:rPr>
              <a:t>1. Latvijā ir </a:t>
            </a:r>
            <a:r>
              <a:rPr lang="lv-LV" sz="2400" b="1" dirty="0" smtClean="0">
                <a:solidFill>
                  <a:schemeClr val="tx1"/>
                </a:solidFill>
                <a:latin typeface="Calibri" panose="020F0502020204030204" pitchFamily="34" charset="0"/>
                <a:cs typeface="Arial" pitchFamily="34" charset="0"/>
              </a:rPr>
              <a:t>12 400 </a:t>
            </a:r>
            <a:r>
              <a:rPr lang="lv-LV" sz="2400" dirty="0" smtClean="0">
                <a:solidFill>
                  <a:schemeClr val="tx1"/>
                </a:solidFill>
                <a:latin typeface="Calibri" panose="020F0502020204030204" pitchFamily="34" charset="0"/>
                <a:cs typeface="Arial" pitchFamily="34" charset="0"/>
              </a:rPr>
              <a:t>upju, bet</a:t>
            </a:r>
            <a:r>
              <a:rPr lang="lv-LV" sz="2400" b="0" dirty="0" smtClean="0">
                <a:solidFill>
                  <a:schemeClr val="tx1"/>
                </a:solidFill>
                <a:latin typeface="Calibri" panose="020F0502020204030204" pitchFamily="34" charset="0"/>
                <a:cs typeface="Arial" pitchFamily="34" charset="0"/>
              </a:rPr>
              <a:t> </a:t>
            </a:r>
            <a:br>
              <a:rPr lang="lv-LV" sz="2400" b="0" dirty="0" smtClean="0">
                <a:solidFill>
                  <a:schemeClr val="tx1"/>
                </a:solidFill>
                <a:latin typeface="Calibri" panose="020F0502020204030204" pitchFamily="34" charset="0"/>
                <a:cs typeface="Arial" pitchFamily="34" charset="0"/>
              </a:rPr>
            </a:br>
            <a:r>
              <a:rPr lang="lv-LV" sz="2400" b="0" dirty="0" smtClean="0">
                <a:solidFill>
                  <a:schemeClr val="tx1"/>
                </a:solidFill>
                <a:latin typeface="Calibri" panose="020F0502020204030204" pitchFamily="34" charset="0"/>
                <a:cs typeface="Arial" pitchFamily="34" charset="0"/>
              </a:rPr>
              <a:t>2. </a:t>
            </a:r>
            <a:r>
              <a:rPr lang="lv-LV" sz="2400" b="1" dirty="0" smtClean="0">
                <a:solidFill>
                  <a:schemeClr val="tx1"/>
                </a:solidFill>
                <a:latin typeface="Calibri" panose="020F0502020204030204" pitchFamily="34" charset="0"/>
                <a:cs typeface="Arial" pitchFamily="34" charset="0"/>
              </a:rPr>
              <a:t>777</a:t>
            </a:r>
            <a:r>
              <a:rPr lang="lv-LV" sz="2400" dirty="0" smtClean="0">
                <a:solidFill>
                  <a:schemeClr val="tx1"/>
                </a:solidFill>
                <a:latin typeface="Calibri" panose="020F0502020204030204" pitchFamily="34" charset="0"/>
                <a:cs typeface="Arial" pitchFamily="34" charset="0"/>
              </a:rPr>
              <a:t> ir garākas par</a:t>
            </a:r>
            <a:r>
              <a:rPr lang="lv-LV" sz="2400" b="0" dirty="0" smtClean="0">
                <a:solidFill>
                  <a:schemeClr val="tx1"/>
                </a:solidFill>
                <a:latin typeface="Calibri" panose="020F0502020204030204" pitchFamily="34" charset="0"/>
                <a:cs typeface="Arial" pitchFamily="34" charset="0"/>
              </a:rPr>
              <a:t/>
            </a:r>
            <a:br>
              <a:rPr lang="lv-LV" sz="2400" b="0" dirty="0" smtClean="0">
                <a:solidFill>
                  <a:schemeClr val="tx1"/>
                </a:solidFill>
                <a:latin typeface="Calibri" panose="020F0502020204030204" pitchFamily="34" charset="0"/>
                <a:cs typeface="Arial" pitchFamily="34" charset="0"/>
              </a:rPr>
            </a:br>
            <a:r>
              <a:rPr lang="lv-LV" sz="2400" b="0" dirty="0" smtClean="0">
                <a:solidFill>
                  <a:schemeClr val="tx1"/>
                </a:solidFill>
                <a:latin typeface="Calibri" panose="020F0502020204030204" pitchFamily="34" charset="0"/>
                <a:cs typeface="Arial" pitchFamily="34" charset="0"/>
              </a:rPr>
              <a:t>3. </a:t>
            </a:r>
            <a:r>
              <a:rPr lang="lv-LV" sz="2800" b="1" dirty="0" smtClean="0">
                <a:solidFill>
                  <a:schemeClr val="tx1"/>
                </a:solidFill>
                <a:latin typeface="Calibri" panose="020F0502020204030204" pitchFamily="34" charset="0"/>
                <a:cs typeface="Arial" pitchFamily="34" charset="0"/>
              </a:rPr>
              <a:t>10</a:t>
            </a:r>
            <a:r>
              <a:rPr lang="lv-LV" sz="2400" dirty="0" smtClean="0">
                <a:solidFill>
                  <a:schemeClr val="tx1"/>
                </a:solidFill>
                <a:latin typeface="Calibri" panose="020F0502020204030204" pitchFamily="34" charset="0"/>
                <a:cs typeface="Arial" pitchFamily="34" charset="0"/>
              </a:rPr>
              <a:t> kilometriem.</a:t>
            </a:r>
            <a:r>
              <a:rPr lang="lv-LV" sz="2400" b="0" dirty="0" smtClean="0">
                <a:solidFill>
                  <a:schemeClr val="tx1"/>
                </a:solidFill>
                <a:latin typeface="Calibri" panose="020F0502020204030204" pitchFamily="34" charset="0"/>
                <a:cs typeface="Arial" pitchFamily="34" charset="0"/>
              </a:rPr>
              <a:t/>
            </a:r>
            <a:br>
              <a:rPr lang="lv-LV" sz="2400" b="0" dirty="0" smtClean="0">
                <a:solidFill>
                  <a:schemeClr val="tx1"/>
                </a:solidFill>
                <a:latin typeface="Calibri" panose="020F0502020204030204" pitchFamily="34" charset="0"/>
                <a:cs typeface="Arial" pitchFamily="34" charset="0"/>
              </a:rPr>
            </a:br>
            <a:r>
              <a:rPr lang="lv-LV" sz="2400" b="0" dirty="0" smtClean="0">
                <a:solidFill>
                  <a:schemeClr val="tx1"/>
                </a:solidFill>
                <a:latin typeface="Calibri" panose="020F0502020204030204" pitchFamily="34" charset="0"/>
                <a:cs typeface="Arial" pitchFamily="34" charset="0"/>
              </a:rPr>
              <a:t>4. Latvijas  garākā upe ir Gauja </a:t>
            </a:r>
            <a:r>
              <a:rPr lang="lv-LV" sz="2400" b="1" dirty="0" smtClean="0">
                <a:solidFill>
                  <a:schemeClr val="tx1"/>
                </a:solidFill>
                <a:latin typeface="Calibri" panose="020F0502020204030204" pitchFamily="34" charset="0"/>
                <a:cs typeface="Arial" pitchFamily="34" charset="0"/>
              </a:rPr>
              <a:t>4,52</a:t>
            </a:r>
            <a:r>
              <a:rPr lang="lv-LV" sz="3200" b="1" dirty="0" smtClean="0">
                <a:solidFill>
                  <a:schemeClr val="tx1"/>
                </a:solidFill>
                <a:latin typeface="Calibri" panose="020F0502020204030204" pitchFamily="34" charset="0"/>
                <a:cs typeface="Arial" pitchFamily="34" charset="0"/>
              </a:rPr>
              <a:t> </a:t>
            </a:r>
            <a:r>
              <a:rPr lang="lv-LV" sz="2400" b="1" dirty="0" smtClean="0">
                <a:solidFill>
                  <a:schemeClr val="tx1"/>
                </a:solidFill>
                <a:latin typeface="Calibri" panose="020F0502020204030204" pitchFamily="34" charset="0"/>
                <a:cs typeface="Arial" pitchFamily="34" charset="0"/>
              </a:rPr>
              <a:t>reiz 10 kvadrātā </a:t>
            </a:r>
            <a:r>
              <a:rPr lang="lv-LV" sz="2400" b="0" dirty="0" smtClean="0">
                <a:solidFill>
                  <a:schemeClr val="tx1"/>
                </a:solidFill>
                <a:latin typeface="Calibri" panose="020F0502020204030204" pitchFamily="34" charset="0"/>
                <a:cs typeface="Arial" pitchFamily="34" charset="0"/>
              </a:rPr>
              <a:t>kilometri.</a:t>
            </a:r>
            <a:br>
              <a:rPr lang="lv-LV" sz="2400" b="0" dirty="0" smtClean="0">
                <a:solidFill>
                  <a:schemeClr val="tx1"/>
                </a:solidFill>
                <a:latin typeface="Calibri" panose="020F0502020204030204" pitchFamily="34" charset="0"/>
                <a:cs typeface="Arial" pitchFamily="34" charset="0"/>
              </a:rPr>
            </a:br>
            <a:r>
              <a:rPr lang="lv-LV" sz="2400" dirty="0" smtClean="0">
                <a:solidFill>
                  <a:schemeClr val="tx1"/>
                </a:solidFill>
                <a:latin typeface="Calibri" panose="020F0502020204030204" pitchFamily="34" charset="0"/>
                <a:cs typeface="Arial" pitchFamily="34" charset="0"/>
              </a:rPr>
              <a:t>5. Mūsu ūdeņos dzīvo lasis, kura maksimālais garums ir </a:t>
            </a:r>
            <a:r>
              <a:rPr lang="lv-LV" sz="2400" b="1" dirty="0" smtClean="0">
                <a:solidFill>
                  <a:schemeClr val="tx1"/>
                </a:solidFill>
                <a:latin typeface="Calibri" panose="020F0502020204030204" pitchFamily="34" charset="0"/>
                <a:cs typeface="Arial" pitchFamily="34" charset="0"/>
              </a:rPr>
              <a:t>viens tūkstotis</a:t>
            </a:r>
            <a:br>
              <a:rPr lang="lv-LV" sz="2400" b="1" dirty="0" smtClean="0">
                <a:solidFill>
                  <a:schemeClr val="tx1"/>
                </a:solidFill>
                <a:latin typeface="Calibri" panose="020F0502020204030204" pitchFamily="34" charset="0"/>
                <a:cs typeface="Arial" pitchFamily="34" charset="0"/>
              </a:rPr>
            </a:br>
            <a:r>
              <a:rPr lang="lv-LV" sz="2400" b="1" dirty="0" smtClean="0">
                <a:solidFill>
                  <a:schemeClr val="tx1"/>
                </a:solidFill>
                <a:latin typeface="Calibri" panose="020F0502020204030204" pitchFamily="34" charset="0"/>
                <a:cs typeface="Arial" pitchFamily="34" charset="0"/>
              </a:rPr>
              <a:t>     seši simti</a:t>
            </a:r>
            <a:r>
              <a:rPr lang="lv-LV" sz="2400" dirty="0" smtClean="0">
                <a:solidFill>
                  <a:schemeClr val="tx1"/>
                </a:solidFill>
                <a:latin typeface="Calibri" panose="020F0502020204030204" pitchFamily="34" charset="0"/>
                <a:cs typeface="Arial" pitchFamily="34" charset="0"/>
              </a:rPr>
              <a:t> milimetri. </a:t>
            </a:r>
            <a:br>
              <a:rPr lang="lv-LV" sz="2400" dirty="0" smtClean="0">
                <a:solidFill>
                  <a:schemeClr val="tx1"/>
                </a:solidFill>
                <a:latin typeface="Calibri" panose="020F0502020204030204" pitchFamily="34" charset="0"/>
                <a:cs typeface="Arial" pitchFamily="34" charset="0"/>
              </a:rPr>
            </a:br>
            <a:r>
              <a:rPr lang="lv-LV" sz="2400" dirty="0" smtClean="0">
                <a:solidFill>
                  <a:schemeClr val="tx1"/>
                </a:solidFill>
                <a:latin typeface="Calibri" panose="020F0502020204030204" pitchFamily="34" charset="0"/>
                <a:cs typeface="Arial" pitchFamily="34" charset="0"/>
              </a:rPr>
              <a:t>6. Dzīvo arī taimiņš, kura garums ir </a:t>
            </a:r>
            <a:r>
              <a:rPr lang="lv-LV" sz="2400" b="1" dirty="0" smtClean="0">
                <a:solidFill>
                  <a:schemeClr val="tx1"/>
                </a:solidFill>
                <a:latin typeface="Calibri" panose="020F0502020204030204" pitchFamily="34" charset="0"/>
                <a:cs typeface="Arial" pitchFamily="34" charset="0"/>
              </a:rPr>
              <a:t>1100</a:t>
            </a:r>
            <a:r>
              <a:rPr lang="lv-LV" sz="2400" dirty="0" smtClean="0">
                <a:solidFill>
                  <a:schemeClr val="tx1"/>
                </a:solidFill>
                <a:latin typeface="Calibri" panose="020F0502020204030204" pitchFamily="34" charset="0"/>
                <a:cs typeface="Arial" pitchFamily="34" charset="0"/>
              </a:rPr>
              <a:t> milimetri.</a:t>
            </a:r>
            <a:br>
              <a:rPr lang="lv-LV" sz="2400" dirty="0" smtClean="0">
                <a:solidFill>
                  <a:schemeClr val="tx1"/>
                </a:solidFill>
                <a:latin typeface="Calibri" panose="020F0502020204030204" pitchFamily="34" charset="0"/>
                <a:cs typeface="Arial" pitchFamily="34" charset="0"/>
              </a:rPr>
            </a:br>
            <a:r>
              <a:rPr lang="lv-LV" sz="2400" dirty="0" smtClean="0">
                <a:solidFill>
                  <a:schemeClr val="tx1"/>
                </a:solidFill>
                <a:latin typeface="Calibri" panose="020F0502020204030204" pitchFamily="34" charset="0"/>
                <a:cs typeface="Arial" pitchFamily="34" charset="0"/>
              </a:rPr>
              <a:t>7. Pie mums dzīvo arī zutis, kura maksimālā masa ir </a:t>
            </a:r>
            <a:r>
              <a:rPr lang="lv-LV" sz="2400" b="1" dirty="0" smtClean="0">
                <a:solidFill>
                  <a:schemeClr val="tx1"/>
                </a:solidFill>
                <a:latin typeface="Calibri" panose="020F0502020204030204" pitchFamily="34" charset="0"/>
                <a:cs typeface="Arial" pitchFamily="34" charset="0"/>
              </a:rPr>
              <a:t>pieci tūkstoši astoņi</a:t>
            </a:r>
            <a:br>
              <a:rPr lang="lv-LV" sz="2400" b="1" dirty="0" smtClean="0">
                <a:solidFill>
                  <a:schemeClr val="tx1"/>
                </a:solidFill>
                <a:latin typeface="Calibri" panose="020F0502020204030204" pitchFamily="34" charset="0"/>
                <a:cs typeface="Arial" pitchFamily="34" charset="0"/>
              </a:rPr>
            </a:br>
            <a:r>
              <a:rPr lang="lv-LV" sz="2400" b="1" dirty="0" smtClean="0">
                <a:solidFill>
                  <a:schemeClr val="tx1"/>
                </a:solidFill>
                <a:latin typeface="Calibri" panose="020F0502020204030204" pitchFamily="34" charset="0"/>
                <a:cs typeface="Arial" pitchFamily="34" charset="0"/>
              </a:rPr>
              <a:t>     simti </a:t>
            </a:r>
            <a:r>
              <a:rPr lang="lv-LV" sz="2400" dirty="0" smtClean="0">
                <a:solidFill>
                  <a:schemeClr val="tx1"/>
                </a:solidFill>
                <a:latin typeface="Calibri" panose="020F0502020204030204" pitchFamily="34" charset="0"/>
                <a:cs typeface="Arial" pitchFamily="34" charset="0"/>
              </a:rPr>
              <a:t>grami.</a:t>
            </a:r>
            <a:br>
              <a:rPr lang="lv-LV" sz="2400" dirty="0" smtClean="0">
                <a:solidFill>
                  <a:schemeClr val="tx1"/>
                </a:solidFill>
                <a:latin typeface="Calibri" panose="020F0502020204030204" pitchFamily="34" charset="0"/>
                <a:cs typeface="Arial" pitchFamily="34" charset="0"/>
              </a:rPr>
            </a:br>
            <a:r>
              <a:rPr lang="lv-LV" sz="2400" dirty="0" smtClean="0">
                <a:solidFill>
                  <a:schemeClr val="tx1"/>
                </a:solidFill>
                <a:latin typeface="Calibri" panose="020F0502020204030204" pitchFamily="34" charset="0"/>
                <a:cs typeface="Arial" pitchFamily="34" charset="0"/>
              </a:rPr>
              <a:t>8. Latvijā lielākā noķertā zivs ir sams, kura masa ir </a:t>
            </a:r>
            <a:r>
              <a:rPr lang="lv-LV" sz="2400" b="1" dirty="0" smtClean="0">
                <a:solidFill>
                  <a:schemeClr val="tx1"/>
                </a:solidFill>
                <a:latin typeface="Calibri" panose="020F0502020204030204" pitchFamily="34" charset="0"/>
                <a:cs typeface="Arial" pitchFamily="34" charset="0"/>
              </a:rPr>
              <a:t>56,2kg</a:t>
            </a:r>
            <a:r>
              <a:rPr lang="lv-LV" sz="2400" dirty="0" smtClean="0">
                <a:solidFill>
                  <a:schemeClr val="tx1"/>
                </a:solidFill>
                <a:latin typeface="Calibri" panose="020F0502020204030204" pitchFamily="34" charset="0"/>
                <a:cs typeface="Arial" pitchFamily="34" charset="0"/>
              </a:rPr>
              <a:t>,</a:t>
            </a:r>
            <a:br>
              <a:rPr lang="lv-LV" sz="2400" dirty="0" smtClean="0">
                <a:solidFill>
                  <a:schemeClr val="tx1"/>
                </a:solidFill>
                <a:latin typeface="Calibri" panose="020F0502020204030204" pitchFamily="34" charset="0"/>
                <a:cs typeface="Arial" pitchFamily="34" charset="0"/>
              </a:rPr>
            </a:br>
            <a:r>
              <a:rPr lang="lv-LV" sz="2400" dirty="0" smtClean="0">
                <a:solidFill>
                  <a:schemeClr val="tx1"/>
                </a:solidFill>
                <a:latin typeface="Calibri" panose="020F0502020204030204" pitchFamily="34" charset="0"/>
                <a:cs typeface="Arial" pitchFamily="34" charset="0"/>
              </a:rPr>
              <a:t>9. bet garums </a:t>
            </a:r>
            <a:r>
              <a:rPr lang="lv-LV" sz="2400" b="1" dirty="0" smtClean="0">
                <a:solidFill>
                  <a:schemeClr val="tx1"/>
                </a:solidFill>
                <a:latin typeface="Calibri" panose="020F0502020204030204" pitchFamily="34" charset="0"/>
                <a:cs typeface="Arial" pitchFamily="34" charset="0"/>
              </a:rPr>
              <a:t>182cm</a:t>
            </a:r>
            <a:r>
              <a:rPr lang="lv-LV" sz="2400" dirty="0" smtClean="0">
                <a:solidFill>
                  <a:schemeClr val="tx1"/>
                </a:solidFill>
                <a:latin typeface="Calibri" panose="020F0502020204030204" pitchFamily="34" charset="0"/>
                <a:cs typeface="Arial" pitchFamily="34" charset="0"/>
              </a:rPr>
              <a:t>.</a:t>
            </a:r>
            <a:br>
              <a:rPr lang="lv-LV" sz="2400" dirty="0" smtClean="0">
                <a:solidFill>
                  <a:schemeClr val="tx1"/>
                </a:solidFill>
                <a:latin typeface="Calibri" panose="020F0502020204030204" pitchFamily="34" charset="0"/>
                <a:cs typeface="Arial" pitchFamily="34" charset="0"/>
              </a:rPr>
            </a:br>
            <a:r>
              <a:rPr lang="lv-LV" sz="2400" dirty="0" smtClean="0">
                <a:solidFill>
                  <a:schemeClr val="tx1"/>
                </a:solidFill>
                <a:latin typeface="Calibri" panose="020F0502020204030204" pitchFamily="34" charset="0"/>
                <a:cs typeface="Arial" pitchFamily="34" charset="0"/>
              </a:rPr>
              <a:t>10. Sams nozvejots </a:t>
            </a:r>
            <a:r>
              <a:rPr lang="lv-LV" sz="2400" b="1" dirty="0" smtClean="0">
                <a:solidFill>
                  <a:srgbClr val="C00000"/>
                </a:solidFill>
                <a:effectLst>
                  <a:outerShdw blurRad="38100" dist="38100" dir="2700000" algn="tl">
                    <a:srgbClr val="000000">
                      <a:alpha val="43137"/>
                    </a:srgbClr>
                  </a:outerShdw>
                </a:effectLst>
                <a:latin typeface="Calibri" panose="020F0502020204030204" pitchFamily="34" charset="0"/>
                <a:cs typeface="Arial" pitchFamily="34" charset="0"/>
              </a:rPr>
              <a:t>1995</a:t>
            </a:r>
            <a:r>
              <a:rPr lang="lv-LV" sz="2400" b="1" dirty="0" smtClean="0">
                <a:solidFill>
                  <a:schemeClr val="tx1"/>
                </a:solidFill>
                <a:effectLst>
                  <a:outerShdw blurRad="38100" dist="38100" dir="2700000" algn="tl">
                    <a:srgbClr val="000000">
                      <a:alpha val="43137"/>
                    </a:srgbClr>
                  </a:outerShdw>
                </a:effectLst>
                <a:latin typeface="Calibri" panose="020F0502020204030204" pitchFamily="34" charset="0"/>
                <a:cs typeface="Arial" pitchFamily="34" charset="0"/>
              </a:rPr>
              <a:t>.</a:t>
            </a:r>
            <a:r>
              <a:rPr lang="lv-LV" sz="2400" b="1" dirty="0" smtClean="0">
                <a:solidFill>
                  <a:schemeClr val="tx1"/>
                </a:solidFill>
                <a:latin typeface="Calibri" panose="020F0502020204030204" pitchFamily="34" charset="0"/>
                <a:cs typeface="Arial" pitchFamily="34" charset="0"/>
              </a:rPr>
              <a:t> </a:t>
            </a:r>
            <a:r>
              <a:rPr lang="lv-LV" sz="2400" dirty="0" smtClean="0">
                <a:solidFill>
                  <a:schemeClr val="tx1"/>
                </a:solidFill>
                <a:latin typeface="Calibri" panose="020F0502020204030204" pitchFamily="34" charset="0"/>
                <a:cs typeface="Arial" pitchFamily="34" charset="0"/>
              </a:rPr>
              <a:t>gadā.</a:t>
            </a:r>
            <a:endParaRPr lang="lv-LV" sz="2400" dirty="0">
              <a:solidFill>
                <a:schemeClr val="tx1"/>
              </a:solidFill>
              <a:latin typeface="Calibri" panose="020F0502020204030204" pitchFamily="34" charset="0"/>
              <a:cs typeface="Arial" pitchFamily="34" charset="0"/>
            </a:endParaRPr>
          </a:p>
        </p:txBody>
      </p:sp>
      <p:sp>
        <p:nvSpPr>
          <p:cNvPr id="3" name="Text Placeholder 2"/>
          <p:cNvSpPr>
            <a:spLocks noGrp="1"/>
          </p:cNvSpPr>
          <p:nvPr>
            <p:ph type="body" idx="1"/>
          </p:nvPr>
        </p:nvSpPr>
        <p:spPr>
          <a:xfrm>
            <a:off x="0" y="573190"/>
            <a:ext cx="9144000" cy="551554"/>
          </a:xfrm>
          <a:noFill/>
        </p:spPr>
        <p:txBody>
          <a:bodyPr>
            <a:normAutofit lnSpcReduction="10000"/>
          </a:bodyPr>
          <a:lstStyle/>
          <a:p>
            <a:pPr algn="ctr"/>
            <a:r>
              <a:rPr lang="lv-LV" sz="3200" b="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mj-cs"/>
              </a:rPr>
              <a:t>Atbildes </a:t>
            </a:r>
            <a:r>
              <a:rPr lang="lv-LV" sz="3200" b="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mj-cs"/>
              </a:rPr>
              <a:t>teksta </a:t>
            </a:r>
            <a:r>
              <a:rPr lang="lv-LV" sz="3200" b="1" spc="-10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mj-cs"/>
              </a:rPr>
              <a:t>atšifrējumam</a:t>
            </a:r>
            <a:endParaRPr lang="lv-LV" sz="3200" b="1" dirty="0">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712968" cy="1944216"/>
          </a:xfrm>
          <a:noFill/>
        </p:spPr>
        <p:txBody>
          <a:bodyPr>
            <a:noAutofit/>
          </a:bodyPr>
          <a:lstStyle/>
          <a:p>
            <a:pPr algn="ctr"/>
            <a:r>
              <a:rPr lang="lv-LV" sz="4800" b="1" dirty="0" smtClean="0">
                <a:solidFill>
                  <a:schemeClr val="bg1"/>
                </a:solidFill>
                <a:latin typeface="Calibri" panose="020F0502020204030204" pitchFamily="34" charset="0"/>
              </a:rPr>
              <a:t>3. </a:t>
            </a:r>
            <a:r>
              <a:rPr lang="lv-LV" sz="4000" b="1" dirty="0" smtClean="0">
                <a:solidFill>
                  <a:schemeClr val="bg1"/>
                </a:solidFill>
                <a:latin typeface="Calibri" panose="020F0502020204030204" pitchFamily="34" charset="0"/>
              </a:rPr>
              <a:t>uzdevums</a:t>
            </a:r>
            <a:br>
              <a:rPr lang="lv-LV" sz="4000" b="1" dirty="0" smtClean="0">
                <a:solidFill>
                  <a:schemeClr val="bg1"/>
                </a:solidFill>
                <a:latin typeface="Calibri" panose="020F0502020204030204" pitchFamily="34" charset="0"/>
              </a:rPr>
            </a:br>
            <a:r>
              <a:rPr lang="lv-LV" sz="3200" b="1" dirty="0" smtClean="0">
                <a:solidFill>
                  <a:schemeClr val="bg1"/>
                </a:solidFill>
                <a:latin typeface="Calibri" panose="020F0502020204030204" pitchFamily="34" charset="0"/>
              </a:rPr>
              <a:t/>
            </a:r>
            <a:br>
              <a:rPr lang="lv-LV" sz="3200" b="1" dirty="0" smtClean="0">
                <a:solidFill>
                  <a:schemeClr val="bg1"/>
                </a:solidFill>
                <a:latin typeface="Calibri" panose="020F0502020204030204" pitchFamily="34" charset="0"/>
              </a:rPr>
            </a:br>
            <a:r>
              <a:rPr lang="lv-LV" sz="3200" b="1" dirty="0">
                <a:solidFill>
                  <a:schemeClr val="bg1"/>
                </a:solidFill>
                <a:latin typeface="Calibri" panose="020F0502020204030204" pitchFamily="34" charset="0"/>
              </a:rPr>
              <a:t>T</a:t>
            </a:r>
            <a:r>
              <a:rPr lang="lv-LV" sz="3200" b="1" dirty="0" smtClean="0">
                <a:solidFill>
                  <a:schemeClr val="bg1"/>
                </a:solidFill>
                <a:latin typeface="Calibri" panose="020F0502020204030204" pitchFamily="34" charset="0"/>
              </a:rPr>
              <a:t>ekstā </a:t>
            </a:r>
            <a:r>
              <a:rPr lang="lv-LV" sz="3200" b="1" dirty="0" smtClean="0">
                <a:solidFill>
                  <a:schemeClr val="bg1"/>
                </a:solidFill>
                <a:latin typeface="Calibri" panose="020F0502020204030204" pitchFamily="34" charset="0"/>
              </a:rPr>
              <a:t>minētos </a:t>
            </a:r>
            <a:r>
              <a:rPr lang="lv-LV" sz="3200" b="1" dirty="0" smtClean="0">
                <a:solidFill>
                  <a:schemeClr val="bg1"/>
                </a:solidFill>
                <a:latin typeface="Calibri" panose="020F0502020204030204" pitchFamily="34" charset="0"/>
              </a:rPr>
              <a:t>skaitļus pārveido normālformā!</a:t>
            </a:r>
            <a:endParaRPr lang="lv-LV" sz="3200" b="1" dirty="0">
              <a:solidFill>
                <a:schemeClr val="bg1"/>
              </a:solidFill>
              <a:latin typeface="Calibri" panose="020F0502020204030204" pitchFamily="34" charset="0"/>
            </a:endParaRPr>
          </a:p>
        </p:txBody>
      </p:sp>
      <p:sp>
        <p:nvSpPr>
          <p:cNvPr id="3" name="Content Placeholder 2"/>
          <p:cNvSpPr>
            <a:spLocks noGrp="1"/>
          </p:cNvSpPr>
          <p:nvPr>
            <p:ph sz="half" idx="1"/>
          </p:nvPr>
        </p:nvSpPr>
        <p:spPr>
          <a:xfrm>
            <a:off x="899592" y="2529654"/>
            <a:ext cx="4088540" cy="4310074"/>
          </a:xfrm>
        </p:spPr>
        <p:txBody>
          <a:bodyPr>
            <a:normAutofit fontScale="92500" lnSpcReduction="10000"/>
          </a:bodyPr>
          <a:lstStyle/>
          <a:p>
            <a:pPr>
              <a:buNone/>
            </a:pPr>
            <a:r>
              <a:rPr lang="lv-LV" b="1" dirty="0" smtClean="0">
                <a:solidFill>
                  <a:schemeClr val="bg1"/>
                </a:solidFill>
                <a:latin typeface="Calibri" panose="020F0502020204030204" pitchFamily="34" charset="0"/>
                <a:cs typeface="Arial" pitchFamily="34" charset="0"/>
              </a:rPr>
              <a:t>1. 12 400 = </a:t>
            </a:r>
            <a:endParaRPr lang="lv-LV" b="1" dirty="0" smtClean="0">
              <a:latin typeface="Calibri" panose="020F0502020204030204" pitchFamily="34" charset="0"/>
              <a:cs typeface="Arial" pitchFamily="34" charset="0"/>
            </a:endParaRPr>
          </a:p>
          <a:p>
            <a:pPr>
              <a:buNone/>
            </a:pPr>
            <a:endParaRPr lang="lv-LV" b="1" dirty="0" smtClean="0">
              <a:solidFill>
                <a:schemeClr val="bg1"/>
              </a:solidFill>
              <a:latin typeface="Calibri" panose="020F0502020204030204" pitchFamily="34" charset="0"/>
              <a:cs typeface="Arial" pitchFamily="34" charset="0"/>
            </a:endParaRPr>
          </a:p>
          <a:p>
            <a:pPr>
              <a:buNone/>
            </a:pPr>
            <a:r>
              <a:rPr lang="lv-LV" b="1" dirty="0" smtClean="0">
                <a:solidFill>
                  <a:schemeClr val="bg1"/>
                </a:solidFill>
                <a:latin typeface="Calibri" panose="020F0502020204030204" pitchFamily="34" charset="0"/>
                <a:cs typeface="Arial" pitchFamily="34" charset="0"/>
              </a:rPr>
              <a:t>2. 777 = </a:t>
            </a:r>
            <a:r>
              <a:rPr lang="lv-LV" b="1" dirty="0" smtClean="0">
                <a:latin typeface="Calibri" panose="020F0502020204030204" pitchFamily="34" charset="0"/>
                <a:cs typeface="Arial" pitchFamily="34" charset="0"/>
              </a:rPr>
              <a:t> </a:t>
            </a:r>
          </a:p>
          <a:p>
            <a:pPr>
              <a:buNone/>
            </a:pPr>
            <a:endParaRPr lang="lv-LV" b="1" dirty="0" smtClean="0">
              <a:solidFill>
                <a:schemeClr val="bg1"/>
              </a:solidFill>
              <a:latin typeface="Calibri" panose="020F0502020204030204" pitchFamily="34" charset="0"/>
              <a:cs typeface="Arial" pitchFamily="34" charset="0"/>
            </a:endParaRPr>
          </a:p>
          <a:p>
            <a:pPr>
              <a:buNone/>
            </a:pPr>
            <a:r>
              <a:rPr lang="lv-LV" b="1" dirty="0" smtClean="0">
                <a:solidFill>
                  <a:schemeClr val="bg1"/>
                </a:solidFill>
                <a:latin typeface="Calibri" panose="020F0502020204030204" pitchFamily="34" charset="0"/>
                <a:cs typeface="Arial" pitchFamily="34" charset="0"/>
              </a:rPr>
              <a:t>3. 10km = </a:t>
            </a:r>
            <a:endParaRPr lang="lv-LV" b="1" dirty="0" smtClean="0">
              <a:latin typeface="Calibri" panose="020F0502020204030204" pitchFamily="34" charset="0"/>
              <a:cs typeface="Arial" pitchFamily="34" charset="0"/>
            </a:endParaRPr>
          </a:p>
          <a:p>
            <a:pPr>
              <a:buNone/>
            </a:pPr>
            <a:endParaRPr lang="lv-LV" b="1" dirty="0" smtClean="0">
              <a:solidFill>
                <a:schemeClr val="bg1"/>
              </a:solidFill>
              <a:latin typeface="Calibri" panose="020F0502020204030204" pitchFamily="34" charset="0"/>
              <a:cs typeface="Arial" pitchFamily="34" charset="0"/>
            </a:endParaRPr>
          </a:p>
          <a:p>
            <a:pPr>
              <a:buNone/>
            </a:pPr>
            <a:r>
              <a:rPr lang="lv-LV" b="1" dirty="0" smtClean="0">
                <a:solidFill>
                  <a:schemeClr val="bg1"/>
                </a:solidFill>
                <a:latin typeface="Calibri" panose="020F0502020204030204" pitchFamily="34" charset="0"/>
                <a:cs typeface="Arial" pitchFamily="34" charset="0"/>
              </a:rPr>
              <a:t>4.</a:t>
            </a:r>
            <a:r>
              <a:rPr lang="lv-LV" b="1" baseline="30000" dirty="0" smtClean="0">
                <a:latin typeface="Calibri" panose="020F0502020204030204" pitchFamily="34" charset="0"/>
                <a:cs typeface="Arial" pitchFamily="34" charset="0"/>
              </a:rPr>
              <a:t>  </a:t>
            </a:r>
            <a:r>
              <a:rPr lang="lv-LV" b="1" dirty="0" smtClean="0">
                <a:solidFill>
                  <a:schemeClr val="bg1"/>
                </a:solidFill>
                <a:latin typeface="Calibri" panose="020F0502020204030204" pitchFamily="34" charset="0"/>
                <a:cs typeface="Arial" pitchFamily="34" charset="0"/>
              </a:rPr>
              <a:t>4,52 </a:t>
            </a:r>
            <a:r>
              <a:rPr lang="lv-LV" b="1" dirty="0" smtClean="0">
                <a:solidFill>
                  <a:schemeClr val="bg1"/>
                </a:solidFill>
                <a:latin typeface="Calibri" panose="020F0502020204030204" pitchFamily="34" charset="0"/>
                <a:cs typeface="Arial" pitchFamily="34" charset="0"/>
                <a:sym typeface="Wingdings"/>
              </a:rPr>
              <a:t></a:t>
            </a:r>
            <a:r>
              <a:rPr lang="lv-LV" b="1" dirty="0" smtClean="0">
                <a:solidFill>
                  <a:schemeClr val="bg1"/>
                </a:solidFill>
                <a:latin typeface="Calibri" panose="020F0502020204030204" pitchFamily="34" charset="0"/>
                <a:cs typeface="Arial" pitchFamily="34" charset="0"/>
              </a:rPr>
              <a:t> 10</a:t>
            </a:r>
            <a:r>
              <a:rPr lang="lv-LV" b="1" baseline="30000" dirty="0" smtClean="0">
                <a:solidFill>
                  <a:schemeClr val="bg1"/>
                </a:solidFill>
                <a:latin typeface="Calibri" panose="020F0502020204030204" pitchFamily="34" charset="0"/>
                <a:cs typeface="Arial" pitchFamily="34" charset="0"/>
              </a:rPr>
              <a:t>2</a:t>
            </a:r>
            <a:r>
              <a:rPr lang="lv-LV" b="1" dirty="0" smtClean="0">
                <a:solidFill>
                  <a:schemeClr val="bg1"/>
                </a:solidFill>
                <a:latin typeface="Calibri" panose="020F0502020204030204" pitchFamily="34" charset="0"/>
                <a:cs typeface="Arial" pitchFamily="34" charset="0"/>
              </a:rPr>
              <a:t> km = </a:t>
            </a:r>
            <a:endParaRPr lang="lv-LV" b="1" dirty="0" smtClean="0">
              <a:latin typeface="Calibri" panose="020F0502020204030204" pitchFamily="34" charset="0"/>
              <a:cs typeface="Arial" pitchFamily="34" charset="0"/>
            </a:endParaRPr>
          </a:p>
          <a:p>
            <a:pPr>
              <a:buNone/>
            </a:pPr>
            <a:r>
              <a:rPr lang="lv-LV" b="1" dirty="0" smtClean="0">
                <a:solidFill>
                  <a:schemeClr val="bg1"/>
                </a:solidFill>
                <a:latin typeface="Calibri" panose="020F0502020204030204" pitchFamily="34" charset="0"/>
                <a:cs typeface="Arial" pitchFamily="34" charset="0"/>
              </a:rPr>
              <a:t> </a:t>
            </a:r>
            <a:r>
              <a:rPr lang="lv-LV" b="1" baseline="30000" dirty="0" smtClean="0">
                <a:latin typeface="Calibri" panose="020F0502020204030204" pitchFamily="34" charset="0"/>
                <a:cs typeface="Arial" pitchFamily="34" charset="0"/>
              </a:rPr>
              <a:t> </a:t>
            </a:r>
          </a:p>
          <a:p>
            <a:pPr>
              <a:buNone/>
            </a:pPr>
            <a:r>
              <a:rPr lang="lv-LV" b="1" dirty="0" smtClean="0">
                <a:solidFill>
                  <a:schemeClr val="bg1"/>
                </a:solidFill>
                <a:latin typeface="Calibri" panose="020F0502020204030204" pitchFamily="34" charset="0"/>
                <a:cs typeface="Arial" pitchFamily="34" charset="0"/>
              </a:rPr>
              <a:t>5.</a:t>
            </a:r>
            <a:r>
              <a:rPr lang="lv-LV" b="1" dirty="0" smtClean="0">
                <a:latin typeface="Calibri" panose="020F0502020204030204" pitchFamily="34" charset="0"/>
                <a:cs typeface="Arial" pitchFamily="34" charset="0"/>
              </a:rPr>
              <a:t> </a:t>
            </a:r>
            <a:r>
              <a:rPr lang="lv-LV" b="1" dirty="0" smtClean="0">
                <a:solidFill>
                  <a:schemeClr val="bg1"/>
                </a:solidFill>
                <a:latin typeface="Calibri" panose="020F0502020204030204" pitchFamily="34" charset="0"/>
                <a:cs typeface="Arial" pitchFamily="34" charset="0"/>
              </a:rPr>
              <a:t>1600mm = </a:t>
            </a:r>
            <a:endParaRPr lang="lv-LV" b="1" dirty="0" smtClean="0">
              <a:latin typeface="Calibri" panose="020F0502020204030204" pitchFamily="34" charset="0"/>
              <a:cs typeface="Arial" pitchFamily="34" charset="0"/>
            </a:endParaRPr>
          </a:p>
          <a:p>
            <a:pPr>
              <a:buNone/>
            </a:pPr>
            <a:r>
              <a:rPr lang="lv-LV" b="1" dirty="0" smtClean="0">
                <a:solidFill>
                  <a:schemeClr val="bg1"/>
                </a:solidFill>
                <a:latin typeface="Calibri" panose="020F0502020204030204" pitchFamily="34" charset="0"/>
                <a:cs typeface="Arial" pitchFamily="34" charset="0"/>
              </a:rPr>
              <a:t> </a:t>
            </a:r>
          </a:p>
        </p:txBody>
      </p:sp>
      <p:sp>
        <p:nvSpPr>
          <p:cNvPr id="4" name="Content Placeholder 3"/>
          <p:cNvSpPr>
            <a:spLocks noGrp="1"/>
          </p:cNvSpPr>
          <p:nvPr>
            <p:ph sz="half" idx="2"/>
          </p:nvPr>
        </p:nvSpPr>
        <p:spPr>
          <a:xfrm>
            <a:off x="4716016" y="2529654"/>
            <a:ext cx="4064698" cy="4310074"/>
          </a:xfrm>
        </p:spPr>
        <p:txBody>
          <a:bodyPr>
            <a:normAutofit fontScale="92500" lnSpcReduction="10000"/>
          </a:bodyPr>
          <a:lstStyle/>
          <a:p>
            <a:pPr>
              <a:buNone/>
            </a:pPr>
            <a:r>
              <a:rPr lang="lv-LV" b="1" dirty="0" smtClean="0">
                <a:solidFill>
                  <a:schemeClr val="bg1"/>
                </a:solidFill>
                <a:latin typeface="Calibri" panose="020F0502020204030204" pitchFamily="34" charset="0"/>
                <a:cs typeface="Arial" pitchFamily="34" charset="0"/>
              </a:rPr>
              <a:t>6.</a:t>
            </a:r>
            <a:r>
              <a:rPr lang="lv-LV" b="1" dirty="0" smtClean="0">
                <a:latin typeface="Calibri" panose="020F0502020204030204" pitchFamily="34" charset="0"/>
                <a:cs typeface="Arial" pitchFamily="34" charset="0"/>
              </a:rPr>
              <a:t> </a:t>
            </a:r>
            <a:r>
              <a:rPr lang="lv-LV" b="1" dirty="0" smtClean="0">
                <a:solidFill>
                  <a:schemeClr val="bg1"/>
                </a:solidFill>
                <a:latin typeface="Calibri" panose="020F0502020204030204" pitchFamily="34" charset="0"/>
                <a:cs typeface="Arial" pitchFamily="34" charset="0"/>
              </a:rPr>
              <a:t>1100mm= </a:t>
            </a:r>
            <a:endParaRPr lang="lv-LV" b="1" dirty="0" smtClean="0">
              <a:latin typeface="Calibri" panose="020F0502020204030204" pitchFamily="34" charset="0"/>
              <a:cs typeface="Arial" pitchFamily="34" charset="0"/>
            </a:endParaRPr>
          </a:p>
          <a:p>
            <a:pPr>
              <a:buNone/>
            </a:pPr>
            <a:endParaRPr lang="lv-LV" b="1" dirty="0" smtClean="0">
              <a:solidFill>
                <a:schemeClr val="bg1"/>
              </a:solidFill>
              <a:latin typeface="Calibri" panose="020F0502020204030204" pitchFamily="34" charset="0"/>
              <a:cs typeface="Arial" pitchFamily="34" charset="0"/>
            </a:endParaRPr>
          </a:p>
          <a:p>
            <a:pPr>
              <a:buNone/>
            </a:pPr>
            <a:r>
              <a:rPr lang="lv-LV" b="1" dirty="0" smtClean="0">
                <a:solidFill>
                  <a:schemeClr val="bg1"/>
                </a:solidFill>
                <a:latin typeface="Calibri" panose="020F0502020204030204" pitchFamily="34" charset="0"/>
                <a:cs typeface="Arial" pitchFamily="34" charset="0"/>
              </a:rPr>
              <a:t>7.</a:t>
            </a:r>
            <a:r>
              <a:rPr lang="lv-LV" b="1" dirty="0" smtClean="0">
                <a:latin typeface="Calibri" panose="020F0502020204030204" pitchFamily="34" charset="0"/>
                <a:cs typeface="Arial" pitchFamily="34" charset="0"/>
              </a:rPr>
              <a:t> </a:t>
            </a:r>
            <a:r>
              <a:rPr lang="lv-LV" b="1" dirty="0" smtClean="0">
                <a:solidFill>
                  <a:schemeClr val="bg1"/>
                </a:solidFill>
                <a:latin typeface="Calibri" panose="020F0502020204030204" pitchFamily="34" charset="0"/>
                <a:cs typeface="Arial" pitchFamily="34" charset="0"/>
              </a:rPr>
              <a:t>5800g = </a:t>
            </a:r>
            <a:endParaRPr lang="lv-LV" b="1" dirty="0" smtClean="0">
              <a:latin typeface="Calibri" panose="020F0502020204030204" pitchFamily="34" charset="0"/>
              <a:cs typeface="Arial" pitchFamily="34" charset="0"/>
            </a:endParaRPr>
          </a:p>
          <a:p>
            <a:pPr>
              <a:buNone/>
            </a:pPr>
            <a:endParaRPr lang="lv-LV" b="1" dirty="0" smtClean="0">
              <a:solidFill>
                <a:schemeClr val="bg1"/>
              </a:solidFill>
              <a:latin typeface="Calibri" panose="020F0502020204030204" pitchFamily="34" charset="0"/>
              <a:cs typeface="Arial" pitchFamily="34" charset="0"/>
            </a:endParaRPr>
          </a:p>
          <a:p>
            <a:pPr>
              <a:buNone/>
            </a:pPr>
            <a:r>
              <a:rPr lang="lv-LV" b="1" dirty="0" smtClean="0">
                <a:solidFill>
                  <a:schemeClr val="bg1"/>
                </a:solidFill>
                <a:latin typeface="Calibri" panose="020F0502020204030204" pitchFamily="34" charset="0"/>
                <a:cs typeface="Arial" pitchFamily="34" charset="0"/>
              </a:rPr>
              <a:t>8.</a:t>
            </a:r>
            <a:r>
              <a:rPr lang="lv-LV" b="1" dirty="0" smtClean="0">
                <a:latin typeface="Calibri" panose="020F0502020204030204" pitchFamily="34" charset="0"/>
                <a:cs typeface="Arial" pitchFamily="34" charset="0"/>
              </a:rPr>
              <a:t> </a:t>
            </a:r>
            <a:r>
              <a:rPr lang="lv-LV" b="1" dirty="0" smtClean="0">
                <a:solidFill>
                  <a:schemeClr val="bg1"/>
                </a:solidFill>
                <a:latin typeface="Calibri" panose="020F0502020204030204" pitchFamily="34" charset="0"/>
                <a:cs typeface="Arial" pitchFamily="34" charset="0"/>
              </a:rPr>
              <a:t>56,2kg = </a:t>
            </a:r>
            <a:endParaRPr lang="lv-LV" b="1" dirty="0" smtClean="0">
              <a:latin typeface="Calibri" panose="020F0502020204030204" pitchFamily="34" charset="0"/>
              <a:cs typeface="Arial" pitchFamily="34" charset="0"/>
            </a:endParaRPr>
          </a:p>
          <a:p>
            <a:pPr>
              <a:buNone/>
            </a:pPr>
            <a:endParaRPr lang="lv-LV" b="1" dirty="0" smtClean="0">
              <a:solidFill>
                <a:schemeClr val="bg1"/>
              </a:solidFill>
              <a:latin typeface="Calibri" panose="020F0502020204030204" pitchFamily="34" charset="0"/>
              <a:cs typeface="Arial" pitchFamily="34" charset="0"/>
            </a:endParaRPr>
          </a:p>
          <a:p>
            <a:pPr>
              <a:buNone/>
            </a:pPr>
            <a:r>
              <a:rPr lang="lv-LV" b="1" dirty="0" smtClean="0">
                <a:solidFill>
                  <a:schemeClr val="bg1"/>
                </a:solidFill>
                <a:latin typeface="Calibri" panose="020F0502020204030204" pitchFamily="34" charset="0"/>
                <a:cs typeface="Arial" pitchFamily="34" charset="0"/>
              </a:rPr>
              <a:t>9.</a:t>
            </a:r>
            <a:r>
              <a:rPr lang="lv-LV" b="1" dirty="0" smtClean="0">
                <a:latin typeface="Calibri" panose="020F0502020204030204" pitchFamily="34" charset="0"/>
                <a:cs typeface="Arial" pitchFamily="34" charset="0"/>
              </a:rPr>
              <a:t> </a:t>
            </a:r>
            <a:r>
              <a:rPr lang="lv-LV" b="1" dirty="0" smtClean="0">
                <a:solidFill>
                  <a:schemeClr val="bg1"/>
                </a:solidFill>
                <a:latin typeface="Calibri" panose="020F0502020204030204" pitchFamily="34" charset="0"/>
                <a:cs typeface="Arial" pitchFamily="34" charset="0"/>
              </a:rPr>
              <a:t>182cm = </a:t>
            </a:r>
            <a:endParaRPr lang="lv-LV" b="1" dirty="0" smtClean="0">
              <a:latin typeface="Calibri" panose="020F0502020204030204" pitchFamily="34" charset="0"/>
              <a:cs typeface="Arial" pitchFamily="34" charset="0"/>
            </a:endParaRPr>
          </a:p>
          <a:p>
            <a:pPr>
              <a:buNone/>
            </a:pPr>
            <a:endParaRPr lang="lv-LV" b="1" dirty="0">
              <a:solidFill>
                <a:schemeClr val="bg1"/>
              </a:solidFill>
              <a:latin typeface="Calibri" panose="020F0502020204030204" pitchFamily="34" charset="0"/>
              <a:cs typeface="Arial" pitchFamily="34" charset="0"/>
            </a:endParaRPr>
          </a:p>
          <a:p>
            <a:pPr>
              <a:buNone/>
            </a:pPr>
            <a:r>
              <a:rPr lang="lv-LV" b="1" dirty="0" smtClean="0">
                <a:solidFill>
                  <a:schemeClr val="bg1"/>
                </a:solidFill>
                <a:latin typeface="Calibri" panose="020F0502020204030204" pitchFamily="34" charset="0"/>
                <a:cs typeface="Arial" pitchFamily="34" charset="0"/>
              </a:rPr>
              <a:t>10.</a:t>
            </a:r>
            <a:r>
              <a:rPr lang="lv-LV" b="1" dirty="0" smtClean="0">
                <a:latin typeface="Calibri" panose="020F0502020204030204" pitchFamily="34" charset="0"/>
                <a:cs typeface="Arial" pitchFamily="34" charset="0"/>
              </a:rPr>
              <a:t> </a:t>
            </a:r>
            <a:r>
              <a:rPr lang="lv-LV" b="1" dirty="0" smtClean="0">
                <a:solidFill>
                  <a:schemeClr val="bg1"/>
                </a:solidFill>
                <a:latin typeface="Calibri" panose="020F0502020204030204" pitchFamily="34" charset="0"/>
                <a:cs typeface="Arial" pitchFamily="34" charset="0"/>
              </a:rPr>
              <a:t>1995. = </a:t>
            </a:r>
            <a:endParaRPr lang="lv-LV" b="1" dirty="0">
              <a:solidFill>
                <a:srgbClr val="C00000"/>
              </a:solidFill>
              <a:latin typeface="Calibri" panose="020F0502020204030204"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additive="base">
                                        <p:cTn id="7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calcmode="lin" valueType="num">
                                      <p:cBhvr additive="base">
                                        <p:cTn id="7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92696"/>
            <a:ext cx="8928992" cy="648072"/>
          </a:xfrm>
          <a:noFill/>
        </p:spPr>
        <p:txBody>
          <a:bodyPr>
            <a:noAutofit/>
          </a:bodyPr>
          <a:lstStyle/>
          <a:p>
            <a:pPr algn="ctr"/>
            <a:r>
              <a:rPr lang="lv-LV" sz="3200" b="1" dirty="0" smtClean="0">
                <a:solidFill>
                  <a:schemeClr val="bg1"/>
                </a:solidFill>
                <a:latin typeface="Calibri" panose="020F0502020204030204" pitchFamily="34" charset="0"/>
              </a:rPr>
              <a:t>Atbildes </a:t>
            </a:r>
            <a:r>
              <a:rPr lang="lv-LV" sz="3200" b="1" dirty="0" smtClean="0">
                <a:solidFill>
                  <a:schemeClr val="bg1"/>
                </a:solidFill>
                <a:latin typeface="Calibri" panose="020F0502020204030204" pitchFamily="34" charset="0"/>
              </a:rPr>
              <a:t>3. uzdevumam </a:t>
            </a:r>
            <a:endParaRPr lang="lv-LV" sz="3200" b="1" dirty="0">
              <a:solidFill>
                <a:schemeClr val="bg1"/>
              </a:solidFill>
              <a:latin typeface="Calibri" panose="020F0502020204030204" pitchFamily="34" charset="0"/>
            </a:endParaRPr>
          </a:p>
        </p:txBody>
      </p:sp>
      <p:sp>
        <p:nvSpPr>
          <p:cNvPr id="3" name="Content Placeholder 2"/>
          <p:cNvSpPr>
            <a:spLocks noGrp="1"/>
          </p:cNvSpPr>
          <p:nvPr>
            <p:ph sz="half" idx="1"/>
          </p:nvPr>
        </p:nvSpPr>
        <p:spPr>
          <a:xfrm>
            <a:off x="843500" y="1783222"/>
            <a:ext cx="4088540" cy="4310074"/>
          </a:xfrm>
        </p:spPr>
        <p:txBody>
          <a:bodyPr>
            <a:normAutofit fontScale="92500" lnSpcReduction="10000"/>
          </a:bodyPr>
          <a:lstStyle/>
          <a:p>
            <a:pPr>
              <a:buNone/>
            </a:pPr>
            <a:r>
              <a:rPr lang="lv-LV" dirty="0" smtClean="0">
                <a:solidFill>
                  <a:schemeClr val="bg1"/>
                </a:solidFill>
                <a:latin typeface="Arial" pitchFamily="34" charset="0"/>
                <a:cs typeface="Arial" pitchFamily="34" charset="0"/>
              </a:rPr>
              <a:t>1. 12 400 = </a:t>
            </a:r>
            <a:r>
              <a:rPr lang="lv-LV" dirty="0" smtClean="0">
                <a:latin typeface="Arial" pitchFamily="34" charset="0"/>
                <a:cs typeface="Arial" pitchFamily="34" charset="0"/>
              </a:rPr>
              <a:t>1,24 </a:t>
            </a:r>
            <a:r>
              <a:rPr lang="lv-LV" dirty="0" smtClean="0">
                <a:latin typeface="Arial" pitchFamily="34" charset="0"/>
                <a:cs typeface="Arial" pitchFamily="34" charset="0"/>
                <a:sym typeface="Wingdings"/>
              </a:rPr>
              <a:t></a:t>
            </a:r>
            <a:r>
              <a:rPr lang="lv-LV" dirty="0" smtClean="0">
                <a:latin typeface="Arial" pitchFamily="34" charset="0"/>
                <a:cs typeface="Arial" pitchFamily="34" charset="0"/>
              </a:rPr>
              <a:t> 10</a:t>
            </a:r>
            <a:r>
              <a:rPr lang="lv-LV" baseline="30000" dirty="0" smtClean="0">
                <a:latin typeface="Arial" pitchFamily="34" charset="0"/>
                <a:cs typeface="Arial" pitchFamily="34" charset="0"/>
              </a:rPr>
              <a:t>4</a:t>
            </a:r>
            <a:endParaRPr lang="lv-LV" dirty="0" smtClean="0">
              <a:latin typeface="Arial" pitchFamily="34" charset="0"/>
              <a:cs typeface="Arial" pitchFamily="34" charset="0"/>
            </a:endParaRPr>
          </a:p>
          <a:p>
            <a:pPr>
              <a:buNone/>
            </a:pPr>
            <a:endParaRPr lang="lv-LV" dirty="0" smtClean="0">
              <a:solidFill>
                <a:schemeClr val="bg1"/>
              </a:solidFill>
              <a:latin typeface="Arial" pitchFamily="34" charset="0"/>
              <a:cs typeface="Arial" pitchFamily="34" charset="0"/>
            </a:endParaRPr>
          </a:p>
          <a:p>
            <a:pPr>
              <a:buNone/>
            </a:pPr>
            <a:r>
              <a:rPr lang="lv-LV" dirty="0" smtClean="0">
                <a:solidFill>
                  <a:schemeClr val="bg1"/>
                </a:solidFill>
                <a:latin typeface="Arial" pitchFamily="34" charset="0"/>
                <a:cs typeface="Arial" pitchFamily="34" charset="0"/>
              </a:rPr>
              <a:t>2. 777 = </a:t>
            </a:r>
            <a:r>
              <a:rPr lang="lv-LV" dirty="0" smtClean="0">
                <a:latin typeface="Arial" pitchFamily="34" charset="0"/>
                <a:cs typeface="Arial" pitchFamily="34" charset="0"/>
              </a:rPr>
              <a:t>7,77 </a:t>
            </a:r>
            <a:r>
              <a:rPr lang="lv-LV" dirty="0" smtClean="0">
                <a:latin typeface="Arial" pitchFamily="34" charset="0"/>
                <a:cs typeface="Arial" pitchFamily="34" charset="0"/>
                <a:sym typeface="Wingdings"/>
              </a:rPr>
              <a:t></a:t>
            </a:r>
            <a:r>
              <a:rPr lang="lv-LV" dirty="0" smtClean="0">
                <a:latin typeface="Arial" pitchFamily="34" charset="0"/>
                <a:cs typeface="Arial" pitchFamily="34" charset="0"/>
              </a:rPr>
              <a:t> 10</a:t>
            </a:r>
            <a:r>
              <a:rPr lang="lv-LV" baseline="30000" dirty="0" smtClean="0">
                <a:latin typeface="Arial" pitchFamily="34" charset="0"/>
                <a:cs typeface="Arial" pitchFamily="34" charset="0"/>
              </a:rPr>
              <a:t>2</a:t>
            </a:r>
            <a:r>
              <a:rPr lang="lv-LV" dirty="0" smtClean="0">
                <a:latin typeface="Arial" pitchFamily="34" charset="0"/>
                <a:cs typeface="Arial" pitchFamily="34" charset="0"/>
              </a:rPr>
              <a:t> </a:t>
            </a:r>
          </a:p>
          <a:p>
            <a:pPr>
              <a:buNone/>
            </a:pPr>
            <a:endParaRPr lang="lv-LV" dirty="0" smtClean="0">
              <a:solidFill>
                <a:schemeClr val="bg1"/>
              </a:solidFill>
              <a:latin typeface="Arial" pitchFamily="34" charset="0"/>
              <a:cs typeface="Arial" pitchFamily="34" charset="0"/>
            </a:endParaRPr>
          </a:p>
          <a:p>
            <a:pPr>
              <a:buNone/>
            </a:pPr>
            <a:r>
              <a:rPr lang="lv-LV" dirty="0" smtClean="0">
                <a:solidFill>
                  <a:schemeClr val="bg1"/>
                </a:solidFill>
                <a:latin typeface="Arial" pitchFamily="34" charset="0"/>
                <a:cs typeface="Arial" pitchFamily="34" charset="0"/>
              </a:rPr>
              <a:t>3. 10km = </a:t>
            </a:r>
            <a:r>
              <a:rPr lang="lv-LV" dirty="0" smtClean="0">
                <a:latin typeface="Arial" pitchFamily="34" charset="0"/>
                <a:cs typeface="Arial" pitchFamily="34" charset="0"/>
              </a:rPr>
              <a:t>1 </a:t>
            </a:r>
            <a:r>
              <a:rPr lang="lv-LV" dirty="0" smtClean="0">
                <a:latin typeface="Arial" pitchFamily="34" charset="0"/>
                <a:cs typeface="Arial" pitchFamily="34" charset="0"/>
                <a:sym typeface="Wingdings"/>
              </a:rPr>
              <a:t></a:t>
            </a:r>
            <a:r>
              <a:rPr lang="lv-LV" dirty="0" smtClean="0">
                <a:latin typeface="Arial" pitchFamily="34" charset="0"/>
                <a:cs typeface="Arial" pitchFamily="34" charset="0"/>
              </a:rPr>
              <a:t> 10</a:t>
            </a:r>
            <a:r>
              <a:rPr lang="lv-LV" baseline="30000" dirty="0" smtClean="0">
                <a:latin typeface="Arial" pitchFamily="34" charset="0"/>
                <a:cs typeface="Arial" pitchFamily="34" charset="0"/>
              </a:rPr>
              <a:t>1</a:t>
            </a:r>
            <a:r>
              <a:rPr lang="lv-LV" dirty="0" smtClean="0">
                <a:latin typeface="Arial" pitchFamily="34" charset="0"/>
                <a:cs typeface="Arial" pitchFamily="34" charset="0"/>
              </a:rPr>
              <a:t> km</a:t>
            </a:r>
          </a:p>
          <a:p>
            <a:pPr>
              <a:buNone/>
            </a:pPr>
            <a:endParaRPr lang="lv-LV" dirty="0" smtClean="0">
              <a:solidFill>
                <a:schemeClr val="bg1"/>
              </a:solidFill>
              <a:latin typeface="Arial" pitchFamily="34" charset="0"/>
              <a:cs typeface="Arial" pitchFamily="34" charset="0"/>
            </a:endParaRPr>
          </a:p>
          <a:p>
            <a:pPr>
              <a:buNone/>
            </a:pPr>
            <a:r>
              <a:rPr lang="lv-LV" dirty="0" smtClean="0">
                <a:solidFill>
                  <a:schemeClr val="bg1"/>
                </a:solidFill>
                <a:latin typeface="Arial" pitchFamily="34" charset="0"/>
                <a:cs typeface="Arial" pitchFamily="34" charset="0"/>
              </a:rPr>
              <a:t>4.</a:t>
            </a:r>
            <a:r>
              <a:rPr lang="lv-LV" baseline="30000" dirty="0" smtClean="0">
                <a:latin typeface="Arial" pitchFamily="34" charset="0"/>
                <a:cs typeface="Arial" pitchFamily="34" charset="0"/>
              </a:rPr>
              <a:t>  </a:t>
            </a:r>
            <a:r>
              <a:rPr lang="lv-LV" dirty="0" smtClean="0">
                <a:solidFill>
                  <a:schemeClr val="bg1"/>
                </a:solidFill>
                <a:latin typeface="Arial" pitchFamily="34" charset="0"/>
                <a:cs typeface="Arial" pitchFamily="34" charset="0"/>
              </a:rPr>
              <a:t>4,52 </a:t>
            </a:r>
            <a:r>
              <a:rPr lang="lv-LV" dirty="0" smtClean="0">
                <a:solidFill>
                  <a:schemeClr val="bg1"/>
                </a:solidFill>
                <a:latin typeface="Arial" pitchFamily="34" charset="0"/>
                <a:cs typeface="Arial" pitchFamily="34" charset="0"/>
                <a:sym typeface="Wingdings"/>
              </a:rPr>
              <a:t></a:t>
            </a:r>
            <a:r>
              <a:rPr lang="lv-LV" dirty="0" smtClean="0">
                <a:solidFill>
                  <a:schemeClr val="bg1"/>
                </a:solidFill>
                <a:latin typeface="Arial" pitchFamily="34" charset="0"/>
                <a:cs typeface="Arial" pitchFamily="34" charset="0"/>
              </a:rPr>
              <a:t> 10</a:t>
            </a:r>
            <a:r>
              <a:rPr lang="lv-LV" baseline="30000" dirty="0" smtClean="0">
                <a:solidFill>
                  <a:schemeClr val="bg1"/>
                </a:solidFill>
                <a:latin typeface="Arial" pitchFamily="34" charset="0"/>
                <a:cs typeface="Arial" pitchFamily="34" charset="0"/>
              </a:rPr>
              <a:t>2</a:t>
            </a:r>
            <a:r>
              <a:rPr lang="lv-LV" dirty="0" smtClean="0">
                <a:solidFill>
                  <a:schemeClr val="bg1"/>
                </a:solidFill>
                <a:latin typeface="Arial" pitchFamily="34" charset="0"/>
                <a:cs typeface="Arial" pitchFamily="34" charset="0"/>
              </a:rPr>
              <a:t> km = </a:t>
            </a:r>
            <a:r>
              <a:rPr lang="lv-LV" dirty="0" smtClean="0">
                <a:latin typeface="Arial" pitchFamily="34" charset="0"/>
                <a:cs typeface="Arial" pitchFamily="34" charset="0"/>
              </a:rPr>
              <a:t>452km</a:t>
            </a:r>
          </a:p>
          <a:p>
            <a:pPr>
              <a:buNone/>
            </a:pPr>
            <a:r>
              <a:rPr lang="lv-LV" dirty="0" smtClean="0">
                <a:solidFill>
                  <a:schemeClr val="bg1"/>
                </a:solidFill>
                <a:latin typeface="Arial" pitchFamily="34" charset="0"/>
                <a:cs typeface="Arial" pitchFamily="34" charset="0"/>
              </a:rPr>
              <a:t> </a:t>
            </a:r>
            <a:r>
              <a:rPr lang="lv-LV" baseline="30000" dirty="0" smtClean="0">
                <a:latin typeface="Arial" pitchFamily="34" charset="0"/>
                <a:cs typeface="Arial" pitchFamily="34" charset="0"/>
              </a:rPr>
              <a:t> </a:t>
            </a:r>
          </a:p>
          <a:p>
            <a:pPr>
              <a:buNone/>
            </a:pPr>
            <a:r>
              <a:rPr lang="lv-LV" dirty="0" smtClean="0">
                <a:solidFill>
                  <a:schemeClr val="bg1"/>
                </a:solidFill>
                <a:latin typeface="Arial" pitchFamily="34" charset="0"/>
                <a:cs typeface="Arial" pitchFamily="34" charset="0"/>
              </a:rPr>
              <a:t>5.</a:t>
            </a:r>
            <a:r>
              <a:rPr lang="lv-LV" dirty="0" smtClean="0">
                <a:latin typeface="Arial" pitchFamily="34" charset="0"/>
                <a:cs typeface="Arial" pitchFamily="34" charset="0"/>
              </a:rPr>
              <a:t> </a:t>
            </a:r>
            <a:r>
              <a:rPr lang="lv-LV" dirty="0" smtClean="0">
                <a:solidFill>
                  <a:schemeClr val="bg1"/>
                </a:solidFill>
                <a:latin typeface="Arial" pitchFamily="34" charset="0"/>
                <a:cs typeface="Arial" pitchFamily="34" charset="0"/>
              </a:rPr>
              <a:t>1600mm = </a:t>
            </a:r>
            <a:r>
              <a:rPr lang="lv-LV" dirty="0" smtClean="0">
                <a:latin typeface="Arial" pitchFamily="34" charset="0"/>
                <a:cs typeface="Arial" pitchFamily="34" charset="0"/>
              </a:rPr>
              <a:t>1,6 </a:t>
            </a:r>
            <a:r>
              <a:rPr lang="lv-LV" dirty="0" smtClean="0">
                <a:latin typeface="Arial" pitchFamily="34" charset="0"/>
                <a:cs typeface="Arial" pitchFamily="34" charset="0"/>
                <a:sym typeface="Wingdings"/>
              </a:rPr>
              <a:t></a:t>
            </a:r>
            <a:r>
              <a:rPr lang="lv-LV" dirty="0" smtClean="0">
                <a:latin typeface="Arial" pitchFamily="34" charset="0"/>
                <a:cs typeface="Arial" pitchFamily="34" charset="0"/>
              </a:rPr>
              <a:t> 10</a:t>
            </a:r>
            <a:r>
              <a:rPr lang="lv-LV" baseline="30000" dirty="0" smtClean="0">
                <a:latin typeface="Arial" pitchFamily="34" charset="0"/>
                <a:cs typeface="Arial" pitchFamily="34" charset="0"/>
              </a:rPr>
              <a:t>3</a:t>
            </a:r>
            <a:r>
              <a:rPr lang="lv-LV" dirty="0" smtClean="0">
                <a:latin typeface="Arial" pitchFamily="34" charset="0"/>
                <a:cs typeface="Arial" pitchFamily="34" charset="0"/>
              </a:rPr>
              <a:t>mm</a:t>
            </a:r>
          </a:p>
          <a:p>
            <a:pPr>
              <a:buNone/>
            </a:pPr>
            <a:r>
              <a:rPr lang="lv-LV" dirty="0" smtClean="0">
                <a:solidFill>
                  <a:schemeClr val="bg1"/>
                </a:solidFill>
                <a:latin typeface="Arial" pitchFamily="34" charset="0"/>
                <a:cs typeface="Arial" pitchFamily="34" charset="0"/>
              </a:rPr>
              <a:t> </a:t>
            </a:r>
          </a:p>
        </p:txBody>
      </p:sp>
      <p:sp>
        <p:nvSpPr>
          <p:cNvPr id="4" name="Content Placeholder 3"/>
          <p:cNvSpPr>
            <a:spLocks noGrp="1"/>
          </p:cNvSpPr>
          <p:nvPr>
            <p:ph sz="half" idx="2"/>
          </p:nvPr>
        </p:nvSpPr>
        <p:spPr>
          <a:xfrm>
            <a:off x="4644008" y="1783222"/>
            <a:ext cx="4064698" cy="4310074"/>
          </a:xfrm>
        </p:spPr>
        <p:txBody>
          <a:bodyPr>
            <a:normAutofit fontScale="92500" lnSpcReduction="10000"/>
          </a:bodyPr>
          <a:lstStyle/>
          <a:p>
            <a:pPr>
              <a:buNone/>
            </a:pPr>
            <a:r>
              <a:rPr lang="lv-LV" dirty="0" smtClean="0">
                <a:solidFill>
                  <a:schemeClr val="bg1"/>
                </a:solidFill>
                <a:latin typeface="Arial" pitchFamily="34" charset="0"/>
                <a:cs typeface="Arial" pitchFamily="34" charset="0"/>
              </a:rPr>
              <a:t>6.</a:t>
            </a:r>
            <a:r>
              <a:rPr lang="lv-LV" dirty="0" smtClean="0">
                <a:latin typeface="Arial" pitchFamily="34" charset="0"/>
                <a:cs typeface="Arial" pitchFamily="34" charset="0"/>
              </a:rPr>
              <a:t> </a:t>
            </a:r>
            <a:r>
              <a:rPr lang="lv-LV" dirty="0" smtClean="0">
                <a:solidFill>
                  <a:schemeClr val="bg1"/>
                </a:solidFill>
                <a:latin typeface="Arial" pitchFamily="34" charset="0"/>
                <a:cs typeface="Arial" pitchFamily="34" charset="0"/>
              </a:rPr>
              <a:t>1100mm= </a:t>
            </a:r>
            <a:r>
              <a:rPr lang="lv-LV" dirty="0" smtClean="0">
                <a:latin typeface="Arial" pitchFamily="34" charset="0"/>
                <a:cs typeface="Arial" pitchFamily="34" charset="0"/>
              </a:rPr>
              <a:t>1,1 </a:t>
            </a:r>
            <a:r>
              <a:rPr lang="lv-LV" dirty="0" smtClean="0">
                <a:latin typeface="Arial" pitchFamily="34" charset="0"/>
                <a:cs typeface="Arial" pitchFamily="34" charset="0"/>
                <a:sym typeface="Wingdings"/>
              </a:rPr>
              <a:t></a:t>
            </a:r>
            <a:r>
              <a:rPr lang="lv-LV" dirty="0" smtClean="0">
                <a:latin typeface="Arial" pitchFamily="34" charset="0"/>
                <a:cs typeface="Arial" pitchFamily="34" charset="0"/>
              </a:rPr>
              <a:t> 10</a:t>
            </a:r>
            <a:r>
              <a:rPr lang="lv-LV" baseline="30000" dirty="0" smtClean="0">
                <a:latin typeface="Arial" pitchFamily="34" charset="0"/>
                <a:cs typeface="Arial" pitchFamily="34" charset="0"/>
              </a:rPr>
              <a:t>3</a:t>
            </a:r>
            <a:r>
              <a:rPr lang="lv-LV" dirty="0" smtClean="0">
                <a:latin typeface="Arial" pitchFamily="34" charset="0"/>
                <a:cs typeface="Arial" pitchFamily="34" charset="0"/>
              </a:rPr>
              <a:t>mm</a:t>
            </a:r>
          </a:p>
          <a:p>
            <a:pPr>
              <a:buNone/>
            </a:pPr>
            <a:endParaRPr lang="lv-LV" dirty="0" smtClean="0">
              <a:solidFill>
                <a:schemeClr val="bg1"/>
              </a:solidFill>
              <a:latin typeface="Arial" pitchFamily="34" charset="0"/>
              <a:cs typeface="Arial" pitchFamily="34" charset="0"/>
            </a:endParaRPr>
          </a:p>
          <a:p>
            <a:pPr>
              <a:buNone/>
            </a:pPr>
            <a:r>
              <a:rPr lang="lv-LV" dirty="0" smtClean="0">
                <a:solidFill>
                  <a:schemeClr val="bg1"/>
                </a:solidFill>
                <a:latin typeface="Arial" pitchFamily="34" charset="0"/>
                <a:cs typeface="Arial" pitchFamily="34" charset="0"/>
              </a:rPr>
              <a:t>7.</a:t>
            </a:r>
            <a:r>
              <a:rPr lang="lv-LV" dirty="0" smtClean="0">
                <a:latin typeface="Arial" pitchFamily="34" charset="0"/>
                <a:cs typeface="Arial" pitchFamily="34" charset="0"/>
              </a:rPr>
              <a:t> </a:t>
            </a:r>
            <a:r>
              <a:rPr lang="lv-LV" dirty="0" smtClean="0">
                <a:solidFill>
                  <a:schemeClr val="bg1"/>
                </a:solidFill>
                <a:latin typeface="Arial" pitchFamily="34" charset="0"/>
                <a:cs typeface="Arial" pitchFamily="34" charset="0"/>
              </a:rPr>
              <a:t>5800g = </a:t>
            </a:r>
            <a:r>
              <a:rPr lang="lv-LV" dirty="0" smtClean="0">
                <a:latin typeface="Arial" pitchFamily="34" charset="0"/>
                <a:cs typeface="Arial" pitchFamily="34" charset="0"/>
              </a:rPr>
              <a:t>5,8 </a:t>
            </a:r>
            <a:r>
              <a:rPr lang="lv-LV" dirty="0" smtClean="0">
                <a:latin typeface="Arial" pitchFamily="34" charset="0"/>
                <a:cs typeface="Arial" pitchFamily="34" charset="0"/>
                <a:sym typeface="Wingdings"/>
              </a:rPr>
              <a:t></a:t>
            </a:r>
            <a:r>
              <a:rPr lang="lv-LV" dirty="0" smtClean="0">
                <a:latin typeface="Arial" pitchFamily="34" charset="0"/>
                <a:cs typeface="Arial" pitchFamily="34" charset="0"/>
              </a:rPr>
              <a:t> 10</a:t>
            </a:r>
            <a:r>
              <a:rPr lang="lv-LV" baseline="30000" dirty="0" smtClean="0">
                <a:latin typeface="Arial" pitchFamily="34" charset="0"/>
                <a:cs typeface="Arial" pitchFamily="34" charset="0"/>
              </a:rPr>
              <a:t>3</a:t>
            </a:r>
            <a:r>
              <a:rPr lang="lv-LV" dirty="0" smtClean="0">
                <a:latin typeface="Arial" pitchFamily="34" charset="0"/>
                <a:cs typeface="Arial" pitchFamily="34" charset="0"/>
              </a:rPr>
              <a:t>g</a:t>
            </a:r>
          </a:p>
          <a:p>
            <a:pPr>
              <a:buNone/>
            </a:pPr>
            <a:endParaRPr lang="lv-LV" dirty="0" smtClean="0">
              <a:solidFill>
                <a:schemeClr val="bg1"/>
              </a:solidFill>
              <a:latin typeface="Arial" pitchFamily="34" charset="0"/>
              <a:cs typeface="Arial" pitchFamily="34" charset="0"/>
            </a:endParaRPr>
          </a:p>
          <a:p>
            <a:pPr>
              <a:buNone/>
            </a:pPr>
            <a:r>
              <a:rPr lang="lv-LV" dirty="0" smtClean="0">
                <a:solidFill>
                  <a:schemeClr val="bg1"/>
                </a:solidFill>
                <a:latin typeface="Arial" pitchFamily="34" charset="0"/>
                <a:cs typeface="Arial" pitchFamily="34" charset="0"/>
              </a:rPr>
              <a:t>8.</a:t>
            </a:r>
            <a:r>
              <a:rPr lang="lv-LV" dirty="0" smtClean="0">
                <a:latin typeface="Arial" pitchFamily="34" charset="0"/>
                <a:cs typeface="Arial" pitchFamily="34" charset="0"/>
              </a:rPr>
              <a:t> </a:t>
            </a:r>
            <a:r>
              <a:rPr lang="lv-LV" dirty="0" smtClean="0">
                <a:solidFill>
                  <a:schemeClr val="bg1"/>
                </a:solidFill>
                <a:latin typeface="Arial" pitchFamily="34" charset="0"/>
                <a:cs typeface="Arial" pitchFamily="34" charset="0"/>
              </a:rPr>
              <a:t>56,2kg = </a:t>
            </a:r>
            <a:r>
              <a:rPr lang="lv-LV" dirty="0" smtClean="0">
                <a:latin typeface="Arial" pitchFamily="34" charset="0"/>
                <a:cs typeface="Arial" pitchFamily="34" charset="0"/>
              </a:rPr>
              <a:t>5,62 </a:t>
            </a:r>
            <a:r>
              <a:rPr lang="lv-LV" dirty="0" smtClean="0">
                <a:latin typeface="Arial" pitchFamily="34" charset="0"/>
                <a:cs typeface="Arial" pitchFamily="34" charset="0"/>
                <a:sym typeface="Wingdings"/>
              </a:rPr>
              <a:t></a:t>
            </a:r>
            <a:r>
              <a:rPr lang="lv-LV" dirty="0" smtClean="0">
                <a:latin typeface="Arial" pitchFamily="34" charset="0"/>
                <a:cs typeface="Arial" pitchFamily="34" charset="0"/>
              </a:rPr>
              <a:t> 10</a:t>
            </a:r>
            <a:r>
              <a:rPr lang="lv-LV" baseline="30000" dirty="0" smtClean="0">
                <a:latin typeface="Arial" pitchFamily="34" charset="0"/>
                <a:cs typeface="Arial" pitchFamily="34" charset="0"/>
              </a:rPr>
              <a:t>1</a:t>
            </a:r>
            <a:r>
              <a:rPr lang="lv-LV" dirty="0" smtClean="0">
                <a:latin typeface="Arial" pitchFamily="34" charset="0"/>
                <a:cs typeface="Arial" pitchFamily="34" charset="0"/>
              </a:rPr>
              <a:t>kg</a:t>
            </a:r>
          </a:p>
          <a:p>
            <a:pPr>
              <a:buNone/>
            </a:pPr>
            <a:endParaRPr lang="lv-LV" dirty="0" smtClean="0">
              <a:solidFill>
                <a:schemeClr val="bg1"/>
              </a:solidFill>
              <a:latin typeface="Arial" pitchFamily="34" charset="0"/>
              <a:cs typeface="Arial" pitchFamily="34" charset="0"/>
            </a:endParaRPr>
          </a:p>
          <a:p>
            <a:pPr>
              <a:buNone/>
            </a:pPr>
            <a:r>
              <a:rPr lang="lv-LV" dirty="0" smtClean="0">
                <a:solidFill>
                  <a:schemeClr val="bg1"/>
                </a:solidFill>
                <a:latin typeface="Arial" pitchFamily="34" charset="0"/>
                <a:cs typeface="Arial" pitchFamily="34" charset="0"/>
              </a:rPr>
              <a:t>9.</a:t>
            </a:r>
            <a:r>
              <a:rPr lang="lv-LV" dirty="0" smtClean="0">
                <a:latin typeface="Arial" pitchFamily="34" charset="0"/>
                <a:cs typeface="Arial" pitchFamily="34" charset="0"/>
              </a:rPr>
              <a:t> </a:t>
            </a:r>
            <a:r>
              <a:rPr lang="lv-LV" dirty="0" smtClean="0">
                <a:solidFill>
                  <a:schemeClr val="bg1"/>
                </a:solidFill>
                <a:latin typeface="Arial" pitchFamily="34" charset="0"/>
                <a:cs typeface="Arial" pitchFamily="34" charset="0"/>
              </a:rPr>
              <a:t>182cm = </a:t>
            </a:r>
            <a:r>
              <a:rPr lang="lv-LV" dirty="0" smtClean="0">
                <a:latin typeface="Arial" pitchFamily="34" charset="0"/>
                <a:cs typeface="Arial" pitchFamily="34" charset="0"/>
              </a:rPr>
              <a:t>1,82 </a:t>
            </a:r>
            <a:r>
              <a:rPr lang="lv-LV" dirty="0" smtClean="0">
                <a:latin typeface="Arial" pitchFamily="34" charset="0"/>
                <a:cs typeface="Arial" pitchFamily="34" charset="0"/>
                <a:sym typeface="Wingdings"/>
              </a:rPr>
              <a:t></a:t>
            </a:r>
            <a:r>
              <a:rPr lang="lv-LV" dirty="0" smtClean="0">
                <a:latin typeface="Arial" pitchFamily="34" charset="0"/>
                <a:cs typeface="Arial" pitchFamily="34" charset="0"/>
              </a:rPr>
              <a:t> 10</a:t>
            </a:r>
            <a:r>
              <a:rPr lang="lv-LV" baseline="30000" dirty="0" smtClean="0">
                <a:latin typeface="Arial" pitchFamily="34" charset="0"/>
                <a:cs typeface="Arial" pitchFamily="34" charset="0"/>
              </a:rPr>
              <a:t>2</a:t>
            </a:r>
            <a:r>
              <a:rPr lang="lv-LV" dirty="0" smtClean="0">
                <a:latin typeface="Arial" pitchFamily="34" charset="0"/>
                <a:cs typeface="Arial" pitchFamily="34" charset="0"/>
              </a:rPr>
              <a:t>cm</a:t>
            </a:r>
          </a:p>
          <a:p>
            <a:pPr>
              <a:buNone/>
            </a:pPr>
            <a:endParaRPr lang="lv-LV" dirty="0" smtClean="0">
              <a:solidFill>
                <a:schemeClr val="bg1"/>
              </a:solidFill>
              <a:latin typeface="Arial" pitchFamily="34" charset="0"/>
              <a:cs typeface="Arial" pitchFamily="34" charset="0"/>
            </a:endParaRPr>
          </a:p>
          <a:p>
            <a:pPr>
              <a:buNone/>
            </a:pPr>
            <a:r>
              <a:rPr lang="lv-LV" dirty="0" smtClean="0">
                <a:solidFill>
                  <a:schemeClr val="bg1"/>
                </a:solidFill>
                <a:latin typeface="Arial" pitchFamily="34" charset="0"/>
                <a:cs typeface="Arial" pitchFamily="34" charset="0"/>
              </a:rPr>
              <a:t>10.</a:t>
            </a:r>
            <a:r>
              <a:rPr lang="lv-LV" dirty="0" smtClean="0">
                <a:latin typeface="Arial" pitchFamily="34" charset="0"/>
                <a:cs typeface="Arial" pitchFamily="34" charset="0"/>
              </a:rPr>
              <a:t> 1995</a:t>
            </a:r>
            <a:r>
              <a:rPr lang="lv-LV" dirty="0">
                <a:solidFill>
                  <a:schemeClr val="bg1"/>
                </a:solidFill>
                <a:latin typeface="Arial" pitchFamily="34" charset="0"/>
                <a:cs typeface="Arial" pitchFamily="34" charset="0"/>
              </a:rPr>
              <a:t> </a:t>
            </a:r>
            <a:r>
              <a:rPr lang="lv-LV" dirty="0" smtClean="0">
                <a:solidFill>
                  <a:schemeClr val="bg1"/>
                </a:solidFill>
                <a:latin typeface="Arial" pitchFamily="34" charset="0"/>
                <a:cs typeface="Arial" pitchFamily="34" charset="0"/>
              </a:rPr>
              <a:t>= </a:t>
            </a:r>
            <a:r>
              <a:rPr lang="lv-LV" dirty="0" smtClean="0">
                <a:latin typeface="Arial" pitchFamily="34" charset="0"/>
                <a:cs typeface="Arial" pitchFamily="34" charset="0"/>
              </a:rPr>
              <a:t>1,995</a:t>
            </a:r>
            <a:r>
              <a:rPr lang="lv-LV" dirty="0" smtClean="0">
                <a:solidFill>
                  <a:schemeClr val="bg1"/>
                </a:solidFill>
                <a:latin typeface="Arial" pitchFamily="34" charset="0"/>
                <a:cs typeface="Arial" pitchFamily="34" charset="0"/>
              </a:rPr>
              <a:t> </a:t>
            </a:r>
            <a:r>
              <a:rPr lang="lv-LV" dirty="0">
                <a:latin typeface="Arial" pitchFamily="34" charset="0"/>
                <a:cs typeface="Arial" pitchFamily="34" charset="0"/>
                <a:sym typeface="Wingdings"/>
              </a:rPr>
              <a:t></a:t>
            </a:r>
            <a:r>
              <a:rPr lang="lv-LV" dirty="0" smtClean="0">
                <a:solidFill>
                  <a:schemeClr val="bg1"/>
                </a:solidFill>
                <a:latin typeface="Arial" pitchFamily="34" charset="0"/>
                <a:cs typeface="Arial" pitchFamily="34" charset="0"/>
              </a:rPr>
              <a:t> </a:t>
            </a:r>
            <a:r>
              <a:rPr lang="lv-LV" dirty="0" smtClean="0">
                <a:latin typeface="Arial" pitchFamily="34" charset="0"/>
                <a:cs typeface="Arial" pitchFamily="34" charset="0"/>
              </a:rPr>
              <a:t>10</a:t>
            </a:r>
            <a:r>
              <a:rPr lang="lv-LV" baseline="30000" dirty="0" smtClean="0">
                <a:latin typeface="Arial" pitchFamily="34" charset="0"/>
                <a:cs typeface="Arial" pitchFamily="34" charset="0"/>
              </a:rPr>
              <a:t>3</a:t>
            </a:r>
            <a:r>
              <a:rPr lang="lv-LV" dirty="0" smtClean="0">
                <a:solidFill>
                  <a:schemeClr val="bg1"/>
                </a:solidFill>
                <a:latin typeface="Arial" pitchFamily="34" charset="0"/>
                <a:cs typeface="Arial" pitchFamily="34" charset="0"/>
              </a:rPr>
              <a:t>,</a:t>
            </a:r>
            <a:r>
              <a:rPr lang="lv-LV" baseline="30000" dirty="0" smtClean="0">
                <a:solidFill>
                  <a:schemeClr val="bg1"/>
                </a:solidFill>
                <a:latin typeface="Arial" pitchFamily="34" charset="0"/>
                <a:cs typeface="Arial" pitchFamily="34" charset="0"/>
              </a:rPr>
              <a:t> </a:t>
            </a:r>
            <a:r>
              <a:rPr lang="lv-LV" sz="1900" b="1" dirty="0" smtClean="0">
                <a:solidFill>
                  <a:schemeClr val="bg1"/>
                </a:solidFill>
                <a:latin typeface="Arial" pitchFamily="34" charset="0"/>
                <a:cs typeface="Arial" pitchFamily="34" charset="0"/>
              </a:rPr>
              <a:t>bet</a:t>
            </a:r>
            <a:r>
              <a:rPr lang="lv-LV" sz="1900" b="1" dirty="0" smtClean="0">
                <a:latin typeface="Arial" pitchFamily="34" charset="0"/>
                <a:cs typeface="Arial" pitchFamily="34" charset="0"/>
              </a:rPr>
              <a:t> </a:t>
            </a:r>
            <a:r>
              <a:rPr lang="lv-LV" sz="1900" b="1" dirty="0" smtClean="0">
                <a:solidFill>
                  <a:schemeClr val="bg1"/>
                </a:solidFill>
                <a:latin typeface="Arial" pitchFamily="34" charset="0"/>
                <a:cs typeface="Arial" pitchFamily="34" charset="0"/>
              </a:rPr>
              <a:t>kārtas skaitļus normālformā parasti nepieraksta.</a:t>
            </a:r>
            <a:endParaRPr lang="lv-LV" sz="19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8941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additive="base">
                                        <p:cTn id="7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calcmode="lin" valueType="num">
                                      <p:cBhvr additive="base">
                                        <p:cTn id="7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15370" cy="5400600"/>
          </a:xfrm>
        </p:spPr>
        <p:txBody>
          <a:bodyPr>
            <a:normAutofit fontScale="90000"/>
          </a:bodyPr>
          <a:lstStyle/>
          <a:p>
            <a:pPr algn="ctr"/>
            <a:r>
              <a:rPr lang="lv-LV" sz="5300" b="1" dirty="0" smtClean="0">
                <a:solidFill>
                  <a:schemeClr val="bg1"/>
                </a:solidFill>
                <a:effectLst>
                  <a:outerShdw blurRad="38100" dist="38100" dir="2700000" algn="tl">
                    <a:srgbClr val="000000">
                      <a:alpha val="43137"/>
                    </a:srgbClr>
                  </a:outerShdw>
                </a:effectLst>
                <a:latin typeface="Calibri" panose="020F0502020204030204" pitchFamily="34" charset="0"/>
              </a:rPr>
              <a:t>4</a:t>
            </a:r>
            <a:r>
              <a:rPr lang="lv-LV" b="1"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lv-LV" sz="4400" b="1" dirty="0" smtClean="0">
                <a:solidFill>
                  <a:schemeClr val="bg1"/>
                </a:solidFill>
                <a:effectLst>
                  <a:outerShdw blurRad="38100" dist="38100" dir="2700000" algn="tl">
                    <a:srgbClr val="000000">
                      <a:alpha val="43137"/>
                    </a:srgbClr>
                  </a:outerShdw>
                </a:effectLst>
                <a:latin typeface="Calibri" panose="020F0502020204030204" pitchFamily="34" charset="0"/>
              </a:rPr>
              <a:t>uzdevums</a:t>
            </a:r>
            <a:r>
              <a:rPr lang="lv-LV" b="1" dirty="0" smtClean="0">
                <a:solidFill>
                  <a:srgbClr val="C00000"/>
                </a:solidFill>
                <a:effectLst>
                  <a:outerShdw blurRad="38100" dist="38100" dir="2700000" algn="tl">
                    <a:srgbClr val="000000">
                      <a:alpha val="43137"/>
                    </a:srgbClr>
                  </a:outerShdw>
                </a:effectLst>
                <a:latin typeface="Calibri" panose="020F0502020204030204" pitchFamily="34" charset="0"/>
              </a:rPr>
              <a:t/>
            </a:r>
            <a:br>
              <a:rPr lang="lv-LV" b="1" dirty="0" smtClean="0">
                <a:solidFill>
                  <a:srgbClr val="C00000"/>
                </a:solidFill>
                <a:effectLst>
                  <a:outerShdw blurRad="38100" dist="38100" dir="2700000" algn="tl">
                    <a:srgbClr val="000000">
                      <a:alpha val="43137"/>
                    </a:srgbClr>
                  </a:outerShdw>
                </a:effectLst>
                <a:latin typeface="Calibri" panose="020F0502020204030204" pitchFamily="34" charset="0"/>
              </a:rPr>
            </a:br>
            <a:r>
              <a:rPr lang="lv-LV" sz="3200" b="1" dirty="0">
                <a:solidFill>
                  <a:schemeClr val="bg1"/>
                </a:solidFill>
                <a:latin typeface="Calibri" panose="020F0502020204030204" pitchFamily="34" charset="0"/>
              </a:rPr>
              <a:t>(patstāvīgi!)</a:t>
            </a:r>
            <a:r>
              <a:rPr lang="lv-LV" sz="3200" b="1" dirty="0" smtClean="0">
                <a:solidFill>
                  <a:srgbClr val="C00000"/>
                </a:solidFill>
                <a:effectLst>
                  <a:outerShdw blurRad="38100" dist="38100" dir="2700000" algn="tl">
                    <a:srgbClr val="000000">
                      <a:alpha val="43137"/>
                    </a:srgbClr>
                  </a:outerShdw>
                </a:effectLst>
                <a:latin typeface="Calibri" panose="020F0502020204030204" pitchFamily="34" charset="0"/>
              </a:rPr>
              <a:t/>
            </a:r>
            <a:br>
              <a:rPr lang="lv-LV" sz="3200" b="1" dirty="0" smtClean="0">
                <a:solidFill>
                  <a:srgbClr val="C00000"/>
                </a:solidFill>
                <a:effectLst>
                  <a:outerShdw blurRad="38100" dist="38100" dir="2700000" algn="tl">
                    <a:srgbClr val="000000">
                      <a:alpha val="43137"/>
                    </a:srgbClr>
                  </a:outerShdw>
                </a:effectLst>
                <a:latin typeface="Calibri" panose="020F0502020204030204" pitchFamily="34" charset="0"/>
              </a:rPr>
            </a:br>
            <a:r>
              <a:rPr lang="lv-LV" b="1" dirty="0" smtClean="0">
                <a:solidFill>
                  <a:srgbClr val="C00000"/>
                </a:solidFill>
                <a:effectLst>
                  <a:outerShdw blurRad="38100" dist="38100" dir="2700000" algn="tl">
                    <a:srgbClr val="000000">
                      <a:alpha val="43137"/>
                    </a:srgbClr>
                  </a:outerShdw>
                </a:effectLst>
                <a:latin typeface="Calibri" panose="020F0502020204030204" pitchFamily="34" charset="0"/>
              </a:rPr>
              <a:t/>
            </a:r>
            <a:br>
              <a:rPr lang="lv-LV" b="1" dirty="0" smtClean="0">
                <a:solidFill>
                  <a:srgbClr val="C00000"/>
                </a:solidFill>
                <a:effectLst>
                  <a:outerShdw blurRad="38100" dist="38100" dir="2700000" algn="tl">
                    <a:srgbClr val="000000">
                      <a:alpha val="43137"/>
                    </a:srgbClr>
                  </a:outerShdw>
                </a:effectLst>
                <a:latin typeface="Calibri" panose="020F0502020204030204" pitchFamily="34" charset="0"/>
              </a:rPr>
            </a:br>
            <a:r>
              <a:rPr lang="lv-LV" sz="3200" b="1" dirty="0" smtClean="0">
                <a:solidFill>
                  <a:schemeClr val="bg1"/>
                </a:solidFill>
                <a:latin typeface="Calibri" panose="020F0502020204030204" pitchFamily="34" charset="0"/>
              </a:rPr>
              <a:t>Atrodi dzīvē sastopamas lielumu vērtības, kuru pieraksts normālformā satur  </a:t>
            </a:r>
            <a:r>
              <a:rPr lang="lv-LV" sz="3200" b="1" u="sng" dirty="0" smtClean="0">
                <a:solidFill>
                  <a:schemeClr val="bg1"/>
                </a:solidFill>
                <a:latin typeface="Calibri" panose="020F0502020204030204" pitchFamily="34" charset="0"/>
              </a:rPr>
              <a:t>reizinātāju 10 ar </a:t>
            </a:r>
            <a:r>
              <a:rPr lang="lv-LV" sz="3200" b="1" u="sng" dirty="0" smtClean="0">
                <a:solidFill>
                  <a:srgbClr val="C00000"/>
                </a:solidFill>
                <a:latin typeface="Calibri" panose="020F0502020204030204" pitchFamily="34" charset="0"/>
              </a:rPr>
              <a:t>negatīvu</a:t>
            </a:r>
            <a:r>
              <a:rPr lang="lv-LV" sz="3200" b="1" u="sng" dirty="0" smtClean="0">
                <a:solidFill>
                  <a:schemeClr val="bg1"/>
                </a:solidFill>
                <a:latin typeface="Calibri" panose="020F0502020204030204" pitchFamily="34" charset="0"/>
              </a:rPr>
              <a:t> </a:t>
            </a:r>
            <a:r>
              <a:rPr lang="lv-LV" sz="3200" b="1" dirty="0" smtClean="0">
                <a:solidFill>
                  <a:schemeClr val="bg1"/>
                </a:solidFill>
                <a:latin typeface="Calibri" panose="020F0502020204030204" pitchFamily="34" charset="0"/>
              </a:rPr>
              <a:t>kāpinātāju: </a:t>
            </a:r>
            <a:br>
              <a:rPr lang="lv-LV" sz="3200" b="1" dirty="0" smtClean="0">
                <a:solidFill>
                  <a:schemeClr val="bg1"/>
                </a:solidFill>
                <a:latin typeface="Calibri" panose="020F0502020204030204" pitchFamily="34" charset="0"/>
              </a:rPr>
            </a:br>
            <a:r>
              <a:rPr lang="lv-LV" sz="3200" b="1" dirty="0" smtClean="0">
                <a:solidFill>
                  <a:schemeClr val="bg1"/>
                </a:solidFill>
                <a:latin typeface="Calibri" panose="020F0502020204030204" pitchFamily="34" charset="0"/>
              </a:rPr>
              <a:t/>
            </a:r>
            <a:br>
              <a:rPr lang="lv-LV" sz="3200" b="1" dirty="0" smtClean="0">
                <a:solidFill>
                  <a:schemeClr val="bg1"/>
                </a:solidFill>
                <a:latin typeface="Calibri" panose="020F0502020204030204" pitchFamily="34" charset="0"/>
              </a:rPr>
            </a:br>
            <a:r>
              <a:rPr lang="lv-LV" sz="3200" b="1" dirty="0" smtClean="0">
                <a:solidFill>
                  <a:schemeClr val="bg1"/>
                </a:solidFill>
                <a:latin typeface="Calibri" panose="020F0502020204030204" pitchFamily="34" charset="0"/>
              </a:rPr>
              <a:t>1) pieraksti tos abos, mums tagad zināmos divos</a:t>
            </a:r>
            <a:br>
              <a:rPr lang="lv-LV" sz="3200" b="1" dirty="0" smtClean="0">
                <a:solidFill>
                  <a:schemeClr val="bg1"/>
                </a:solidFill>
                <a:latin typeface="Calibri" panose="020F0502020204030204" pitchFamily="34" charset="0"/>
              </a:rPr>
            </a:br>
            <a:r>
              <a:rPr lang="lv-LV" sz="3200" b="1" dirty="0">
                <a:solidFill>
                  <a:schemeClr val="bg1"/>
                </a:solidFill>
                <a:latin typeface="Calibri" panose="020F0502020204030204" pitchFamily="34" charset="0"/>
              </a:rPr>
              <a:t> </a:t>
            </a:r>
            <a:r>
              <a:rPr lang="lv-LV" sz="3200" b="1" dirty="0" smtClean="0">
                <a:solidFill>
                  <a:schemeClr val="bg1"/>
                </a:solidFill>
                <a:latin typeface="Calibri" panose="020F0502020204030204" pitchFamily="34" charset="0"/>
              </a:rPr>
              <a:t>    veidos, un </a:t>
            </a:r>
            <a:r>
              <a:rPr lang="lv-LV" sz="3200" b="1" dirty="0" smtClean="0">
                <a:solidFill>
                  <a:schemeClr val="bg1"/>
                </a:solidFill>
                <a:latin typeface="Calibri" panose="020F0502020204030204" pitchFamily="34" charset="0"/>
              </a:rPr>
              <a:t/>
            </a:r>
            <a:br>
              <a:rPr lang="lv-LV" sz="3200" b="1" dirty="0" smtClean="0">
                <a:solidFill>
                  <a:schemeClr val="bg1"/>
                </a:solidFill>
                <a:latin typeface="Calibri" panose="020F0502020204030204" pitchFamily="34" charset="0"/>
              </a:rPr>
            </a:br>
            <a:r>
              <a:rPr lang="lv-LV" sz="3200" b="1" dirty="0" smtClean="0">
                <a:solidFill>
                  <a:schemeClr val="bg1"/>
                </a:solidFill>
                <a:latin typeface="Calibri" panose="020F0502020204030204" pitchFamily="34" charset="0"/>
              </a:rPr>
              <a:t>2</a:t>
            </a:r>
            <a:r>
              <a:rPr lang="lv-LV" sz="3200" b="1" dirty="0" smtClean="0">
                <a:solidFill>
                  <a:schemeClr val="bg1"/>
                </a:solidFill>
                <a:latin typeface="Calibri" panose="020F0502020204030204" pitchFamily="34" charset="0"/>
              </a:rPr>
              <a:t>) pāros vai individuāli, </a:t>
            </a:r>
            <a:r>
              <a:rPr lang="lv-LV" sz="3200" b="1" u="sng" dirty="0" smtClean="0">
                <a:solidFill>
                  <a:srgbClr val="C00000"/>
                </a:solidFill>
                <a:latin typeface="Calibri" panose="020F0502020204030204" pitchFamily="34" charset="0"/>
              </a:rPr>
              <a:t>sagatavo prezentāciju</a:t>
            </a:r>
            <a:r>
              <a:rPr lang="lv-LV" sz="3200" dirty="0" smtClean="0">
                <a:solidFill>
                  <a:srgbClr val="C00000"/>
                </a:solidFill>
                <a:latin typeface="Calibri" panose="020F0502020204030204" pitchFamily="34" charset="0"/>
              </a:rPr>
              <a:t>! </a:t>
            </a:r>
            <a:endParaRPr lang="lv-LV" sz="3200" dirty="0">
              <a:solidFill>
                <a:srgbClr val="C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3996"/>
            <a:ext cx="8568952" cy="1799060"/>
          </a:xfrm>
          <a:noFill/>
        </p:spPr>
        <p:txBody>
          <a:bodyPr>
            <a:noAutofit/>
          </a:bodyPr>
          <a:lstStyle/>
          <a:p>
            <a:pPr algn="ctr"/>
            <a:r>
              <a:rPr lang="lv-LV" sz="11500" b="1" dirty="0" smtClean="0">
                <a:ln>
                  <a:solidFill>
                    <a:schemeClr val="tx1"/>
                  </a:solidFill>
                  <a:prstDash val="solid"/>
                </a:ln>
                <a:solidFill>
                  <a:srgbClr val="C00000"/>
                </a:solidFill>
                <a:effectLst>
                  <a:outerShdw blurRad="38100" dist="38100" dir="2700000" algn="tl">
                    <a:srgbClr val="000000">
                      <a:alpha val="43137"/>
                    </a:srgbClr>
                  </a:outerShdw>
                </a:effectLst>
                <a:latin typeface="Calibri" panose="020F0502020204030204" pitchFamily="34" charset="0"/>
              </a:rPr>
              <a:t>Paldies!</a:t>
            </a:r>
            <a:endParaRPr lang="lv-LV" sz="11500" b="1" dirty="0">
              <a:ln>
                <a:solidFill>
                  <a:schemeClr val="tx1"/>
                </a:solidFill>
                <a:prstDash val="solid"/>
              </a:ln>
              <a:solidFill>
                <a:srgbClr val="C00000"/>
              </a:solidFill>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3816424"/>
          </a:xfrm>
        </p:spPr>
        <p:txBody>
          <a:bodyPr>
            <a:normAutofit fontScale="90000"/>
          </a:bodyPr>
          <a:lstStyle/>
          <a:p>
            <a:pPr algn="ctr"/>
            <a:r>
              <a:rPr lang="lv-LV" sz="5300" b="1" dirty="0" smtClean="0">
                <a:solidFill>
                  <a:schemeClr val="bg1"/>
                </a:solidFill>
                <a:latin typeface="Calibri" panose="020F0502020204030204" pitchFamily="34" charset="0"/>
              </a:rPr>
              <a:t>1. </a:t>
            </a:r>
            <a:r>
              <a:rPr lang="lv-LV" sz="4400" b="1" dirty="0" smtClean="0">
                <a:solidFill>
                  <a:schemeClr val="bg1"/>
                </a:solidFill>
                <a:latin typeface="Calibri" panose="020F0502020204030204" pitchFamily="34" charset="0"/>
              </a:rPr>
              <a:t>uzdevums</a:t>
            </a:r>
            <a:br>
              <a:rPr lang="lv-LV" sz="4400" b="1" dirty="0" smtClean="0">
                <a:solidFill>
                  <a:schemeClr val="bg1"/>
                </a:solidFill>
                <a:latin typeface="Calibri" panose="020F0502020204030204" pitchFamily="34" charset="0"/>
              </a:rPr>
            </a:br>
            <a:r>
              <a:rPr lang="lv-LV" sz="4400" b="1" dirty="0" smtClean="0">
                <a:solidFill>
                  <a:schemeClr val="bg1"/>
                </a:solidFill>
                <a:latin typeface="Calibri" panose="020F0502020204030204" pitchFamily="34" charset="0"/>
              </a:rPr>
              <a:t/>
            </a:r>
            <a:br>
              <a:rPr lang="lv-LV" sz="4400" b="1" dirty="0" smtClean="0">
                <a:solidFill>
                  <a:schemeClr val="bg1"/>
                </a:solidFill>
                <a:latin typeface="Calibri" panose="020F0502020204030204" pitchFamily="34" charset="0"/>
              </a:rPr>
            </a:br>
            <a:r>
              <a:rPr lang="lv-LV" sz="4400" b="1" dirty="0" smtClean="0">
                <a:solidFill>
                  <a:schemeClr val="bg1"/>
                </a:solidFill>
                <a:latin typeface="Calibri" panose="020F0502020204030204" pitchFamily="34" charset="0"/>
              </a:rPr>
              <a:t>Piedāvā </a:t>
            </a:r>
            <a:r>
              <a:rPr lang="lv-LV" sz="4400" b="1" dirty="0">
                <a:solidFill>
                  <a:schemeClr val="bg1"/>
                </a:solidFill>
                <a:latin typeface="Calibri" panose="020F0502020204030204" pitchFamily="34" charset="0"/>
              </a:rPr>
              <a:t>attēliem savus nosaukumus, </a:t>
            </a:r>
            <a:r>
              <a:rPr lang="lv-LV" sz="4400" b="1" dirty="0" smtClean="0">
                <a:solidFill>
                  <a:schemeClr val="bg1"/>
                </a:solidFill>
                <a:latin typeface="Calibri" panose="020F0502020204030204" pitchFamily="34" charset="0"/>
              </a:rPr>
              <a:t/>
            </a:r>
            <a:br>
              <a:rPr lang="lv-LV" sz="4400" b="1" dirty="0" smtClean="0">
                <a:solidFill>
                  <a:schemeClr val="bg1"/>
                </a:solidFill>
                <a:latin typeface="Calibri" panose="020F0502020204030204" pitchFamily="34" charset="0"/>
              </a:rPr>
            </a:br>
            <a:r>
              <a:rPr lang="lv-LV" sz="4400" b="1" dirty="0" smtClean="0">
                <a:solidFill>
                  <a:schemeClr val="bg1"/>
                </a:solidFill>
                <a:latin typeface="Calibri" panose="020F0502020204030204" pitchFamily="34" charset="0"/>
              </a:rPr>
              <a:t>izdomā </a:t>
            </a:r>
            <a:r>
              <a:rPr lang="lv-LV" sz="4400" b="1" dirty="0">
                <a:solidFill>
                  <a:schemeClr val="bg1"/>
                </a:solidFill>
                <a:latin typeface="Calibri" panose="020F0502020204030204" pitchFamily="34" charset="0"/>
              </a:rPr>
              <a:t>neparastus uzdevumus un </a:t>
            </a:r>
            <a:br>
              <a:rPr lang="lv-LV" sz="4400" b="1" dirty="0">
                <a:solidFill>
                  <a:schemeClr val="bg1"/>
                </a:solidFill>
                <a:latin typeface="Calibri" panose="020F0502020204030204" pitchFamily="34" charset="0"/>
              </a:rPr>
            </a:br>
            <a:r>
              <a:rPr lang="lv-LV" sz="4400" b="1" dirty="0">
                <a:solidFill>
                  <a:schemeClr val="bg1"/>
                </a:solidFill>
                <a:latin typeface="Calibri" panose="020F0502020204030204" pitchFamily="34" charset="0"/>
              </a:rPr>
              <a:t>atrisini!</a:t>
            </a:r>
          </a:p>
        </p:txBody>
      </p:sp>
    </p:spTree>
    <p:extLst>
      <p:ext uri="{BB962C8B-B14F-4D97-AF65-F5344CB8AC3E}">
        <p14:creationId xmlns:p14="http://schemas.microsoft.com/office/powerpoint/2010/main" val="427399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5776"/>
            <a:ext cx="184731" cy="369332"/>
          </a:xfrm>
          <a:prstGeom prst="rect">
            <a:avLst/>
          </a:prstGeom>
          <a:noFill/>
        </p:spPr>
        <p:txBody>
          <a:bodyPr wrap="none" rtlCol="0">
            <a:spAutoFit/>
          </a:bodyPr>
          <a:lstStyle/>
          <a:p>
            <a:endParaRPr lang="lv-LV" dirty="0"/>
          </a:p>
        </p:txBody>
      </p:sp>
      <p:sp>
        <p:nvSpPr>
          <p:cNvPr id="4" name="TextBox 3"/>
          <p:cNvSpPr txBox="1"/>
          <p:nvPr/>
        </p:nvSpPr>
        <p:spPr>
          <a:xfrm>
            <a:off x="971600" y="908720"/>
            <a:ext cx="3430734" cy="646331"/>
          </a:xfrm>
          <a:prstGeom prst="rect">
            <a:avLst/>
          </a:prstGeom>
          <a:noFill/>
        </p:spPr>
        <p:txBody>
          <a:bodyPr wrap="square" rtlCol="0">
            <a:spAutoFit/>
          </a:bodyPr>
          <a:lstStyle/>
          <a:p>
            <a:r>
              <a:rPr lang="lv-LV" sz="3600" b="1" dirty="0" smtClean="0">
                <a:solidFill>
                  <a:srgbClr val="C00000"/>
                </a:solidFill>
                <a:effectLst>
                  <a:outerShdw blurRad="38100" dist="38100" dir="2700000" algn="tl">
                    <a:srgbClr val="000000">
                      <a:alpha val="43137"/>
                    </a:srgbClr>
                  </a:outerShdw>
                </a:effectLst>
                <a:latin typeface="Calibri" panose="020F0502020204030204" pitchFamily="34" charset="0"/>
              </a:rPr>
              <a:t>1. Emocijas</a:t>
            </a:r>
            <a:endParaRPr lang="lv-LV" sz="36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pic>
        <p:nvPicPr>
          <p:cNvPr id="1026" name="Picture 2" descr="http://www.freeiconspng.com/uploads/emoticons-pn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158" y="1844824"/>
            <a:ext cx="4909106" cy="4050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908720"/>
            <a:ext cx="3430734" cy="646331"/>
          </a:xfrm>
          <a:prstGeom prst="rect">
            <a:avLst/>
          </a:prstGeom>
          <a:noFill/>
        </p:spPr>
        <p:txBody>
          <a:bodyPr wrap="square" rtlCol="0">
            <a:spAutoFit/>
          </a:bodyPr>
          <a:lstStyle/>
          <a:p>
            <a:r>
              <a:rPr lang="lv-LV" sz="3600" b="1" dirty="0" smtClean="0">
                <a:solidFill>
                  <a:srgbClr val="C00000"/>
                </a:solidFill>
                <a:effectLst>
                  <a:outerShdw blurRad="38100" dist="38100" dir="2700000" algn="tl">
                    <a:srgbClr val="000000">
                      <a:alpha val="43137"/>
                    </a:srgbClr>
                  </a:outerShdw>
                </a:effectLst>
                <a:latin typeface="Calibri" panose="020F0502020204030204" pitchFamily="34" charset="0"/>
              </a:rPr>
              <a:t>2. </a:t>
            </a:r>
            <a:r>
              <a:rPr lang="lv-LV" sz="3600" b="1" dirty="0">
                <a:solidFill>
                  <a:srgbClr val="C00000"/>
                </a:solidFill>
                <a:effectLst>
                  <a:outerShdw blurRad="38100" dist="38100" dir="2700000" algn="tl">
                    <a:srgbClr val="000000">
                      <a:alpha val="43137"/>
                    </a:srgbClr>
                  </a:outerShdw>
                </a:effectLst>
                <a:latin typeface="Calibri" panose="020F0502020204030204" pitchFamily="34" charset="0"/>
              </a:rPr>
              <a:t>P</a:t>
            </a:r>
            <a:r>
              <a:rPr lang="lv-LV" sz="3600" b="1" dirty="0" smtClean="0">
                <a:solidFill>
                  <a:srgbClr val="C00000"/>
                </a:solidFill>
                <a:effectLst>
                  <a:outerShdw blurRad="38100" dist="38100" dir="2700000" algn="tl">
                    <a:srgbClr val="000000">
                      <a:alpha val="43137"/>
                    </a:srgbClr>
                  </a:outerShdw>
                </a:effectLst>
                <a:latin typeface="Calibri" panose="020F0502020204030204" pitchFamily="34" charset="0"/>
              </a:rPr>
              <a:t>astaiga</a:t>
            </a:r>
            <a:endParaRPr lang="lv-LV" sz="36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pic>
        <p:nvPicPr>
          <p:cNvPr id="5124" name="Picture 4" descr="http://www.freeiconspng.com/uploads/school-children-png-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844824"/>
            <a:ext cx="4447359" cy="4447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908720"/>
            <a:ext cx="3430734" cy="646331"/>
          </a:xfrm>
          <a:prstGeom prst="rect">
            <a:avLst/>
          </a:prstGeom>
          <a:noFill/>
        </p:spPr>
        <p:txBody>
          <a:bodyPr wrap="square" rtlCol="0">
            <a:spAutoFit/>
          </a:bodyPr>
          <a:lstStyle/>
          <a:p>
            <a:r>
              <a:rPr lang="lv-LV" sz="3600" b="1" dirty="0" smtClean="0">
                <a:solidFill>
                  <a:srgbClr val="C00000"/>
                </a:solidFill>
                <a:effectLst>
                  <a:outerShdw blurRad="38100" dist="38100" dir="2700000" algn="tl">
                    <a:srgbClr val="000000">
                      <a:alpha val="43137"/>
                    </a:srgbClr>
                  </a:outerShdw>
                </a:effectLst>
                <a:latin typeface="Calibri" panose="020F0502020204030204" pitchFamily="34" charset="0"/>
              </a:rPr>
              <a:t>3. Skumjas</a:t>
            </a:r>
            <a:endParaRPr lang="lv-LV" sz="36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pic>
        <p:nvPicPr>
          <p:cNvPr id="2050" name="Picture 2" descr="http://images.clipartbro.com/32/pix-for-amp-gt-sad-face-emoticon-png-326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916832"/>
            <a:ext cx="4086768" cy="4086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908720"/>
            <a:ext cx="3430734" cy="646331"/>
          </a:xfrm>
          <a:prstGeom prst="rect">
            <a:avLst/>
          </a:prstGeom>
          <a:noFill/>
        </p:spPr>
        <p:txBody>
          <a:bodyPr wrap="square" rtlCol="0">
            <a:spAutoFit/>
          </a:bodyPr>
          <a:lstStyle/>
          <a:p>
            <a:r>
              <a:rPr lang="lv-LV" sz="3600" b="1" dirty="0">
                <a:solidFill>
                  <a:srgbClr val="C00000"/>
                </a:solidFill>
                <a:effectLst>
                  <a:outerShdw blurRad="38100" dist="38100" dir="2700000" algn="tl">
                    <a:srgbClr val="000000">
                      <a:alpha val="43137"/>
                    </a:srgbClr>
                  </a:outerShdw>
                </a:effectLst>
                <a:latin typeface="Calibri" panose="020F0502020204030204" pitchFamily="34" charset="0"/>
              </a:rPr>
              <a:t>4</a:t>
            </a:r>
            <a:r>
              <a:rPr lang="lv-LV" sz="3600" b="1" dirty="0" smtClean="0">
                <a:solidFill>
                  <a:srgbClr val="C00000"/>
                </a:solidFill>
                <a:effectLst>
                  <a:outerShdw blurRad="38100" dist="38100" dir="2700000" algn="tl">
                    <a:srgbClr val="000000">
                      <a:alpha val="43137"/>
                    </a:srgbClr>
                  </a:outerShdw>
                </a:effectLst>
                <a:latin typeface="Calibri" panose="020F0502020204030204" pitchFamily="34" charset="0"/>
              </a:rPr>
              <a:t>. Viss kārtībā</a:t>
            </a:r>
            <a:endParaRPr lang="lv-LV" sz="36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pic>
        <p:nvPicPr>
          <p:cNvPr id="3074" name="Picture 2" descr="http://funpulp.com/wp-content/uploads/2014/06/smileys_001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88840"/>
            <a:ext cx="5715000" cy="4076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908720"/>
            <a:ext cx="3430734" cy="646331"/>
          </a:xfrm>
          <a:prstGeom prst="rect">
            <a:avLst/>
          </a:prstGeom>
          <a:noFill/>
        </p:spPr>
        <p:txBody>
          <a:bodyPr wrap="square" rtlCol="0">
            <a:spAutoFit/>
          </a:bodyPr>
          <a:lstStyle/>
          <a:p>
            <a:r>
              <a:rPr lang="lv-LV" sz="3600" b="1" dirty="0" smtClean="0">
                <a:solidFill>
                  <a:srgbClr val="C00000"/>
                </a:solidFill>
                <a:effectLst>
                  <a:outerShdw blurRad="38100" dist="38100" dir="2700000" algn="tl">
                    <a:srgbClr val="000000">
                      <a:alpha val="43137"/>
                    </a:srgbClr>
                  </a:outerShdw>
                </a:effectLst>
                <a:latin typeface="Calibri" panose="020F0502020204030204" pitchFamily="34" charset="0"/>
              </a:rPr>
              <a:t>5. Mīlestība</a:t>
            </a:r>
            <a:endParaRPr lang="lv-LV" sz="36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pic>
        <p:nvPicPr>
          <p:cNvPr id="4098" name="Picture 2" descr="http://www.i2clipart.com/cliparts/8/a/5/5/clipart-in-love-smiley-emoticon-256x256-8a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967" y="1231885"/>
            <a:ext cx="3600400" cy="4809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04" y="908720"/>
            <a:ext cx="8712968" cy="2880320"/>
          </a:xfrm>
          <a:noFill/>
          <a:ln w="28575"/>
        </p:spPr>
        <p:txBody>
          <a:bodyPr>
            <a:noAutofit/>
          </a:bodyPr>
          <a:lstStyle/>
          <a:p>
            <a:pPr algn="ctr"/>
            <a:r>
              <a:rPr lang="lv-LV" sz="4800" b="1" dirty="0" smtClean="0">
                <a:solidFill>
                  <a:schemeClr val="bg1"/>
                </a:solidFill>
                <a:latin typeface="Calibri" panose="020F0502020204030204" pitchFamily="34" charset="0"/>
              </a:rPr>
              <a:t>2. </a:t>
            </a:r>
            <a:r>
              <a:rPr lang="lv-LV" sz="4000" b="1" dirty="0">
                <a:solidFill>
                  <a:schemeClr val="bg1"/>
                </a:solidFill>
                <a:latin typeface="Calibri" panose="020F0502020204030204" pitchFamily="34" charset="0"/>
              </a:rPr>
              <a:t>u</a:t>
            </a:r>
            <a:r>
              <a:rPr lang="lv-LV" sz="4000" b="1" dirty="0" smtClean="0">
                <a:solidFill>
                  <a:schemeClr val="bg1"/>
                </a:solidFill>
                <a:latin typeface="Calibri" panose="020F0502020204030204" pitchFamily="34" charset="0"/>
              </a:rPr>
              <a:t>zdevums</a:t>
            </a:r>
            <a:br>
              <a:rPr lang="lv-LV" sz="4000" b="1" dirty="0" smtClean="0">
                <a:solidFill>
                  <a:schemeClr val="bg1"/>
                </a:solidFill>
                <a:latin typeface="Calibri" panose="020F0502020204030204" pitchFamily="34" charset="0"/>
              </a:rPr>
            </a:br>
            <a:r>
              <a:rPr lang="lv-LV" sz="4000" b="1" dirty="0" smtClean="0">
                <a:solidFill>
                  <a:schemeClr val="bg1"/>
                </a:solidFill>
                <a:latin typeface="Calibri" panose="020F0502020204030204" pitchFamily="34" charset="0"/>
              </a:rPr>
              <a:t/>
            </a:r>
            <a:br>
              <a:rPr lang="lv-LV" sz="4000" b="1" dirty="0" smtClean="0">
                <a:solidFill>
                  <a:schemeClr val="bg1"/>
                </a:solidFill>
                <a:latin typeface="Calibri" panose="020F0502020204030204" pitchFamily="34" charset="0"/>
              </a:rPr>
            </a:br>
            <a:r>
              <a:rPr lang="lv-LV" sz="4800" b="1" dirty="0" smtClean="0">
                <a:solidFill>
                  <a:schemeClr val="bg1"/>
                </a:solidFill>
                <a:latin typeface="Calibri" panose="020F0502020204030204" pitchFamily="34" charset="0"/>
              </a:rPr>
              <a:t>Atšifrē tekstu </a:t>
            </a:r>
            <a:r>
              <a:rPr lang="lv-LV" sz="5400" b="1" dirty="0" smtClean="0">
                <a:solidFill>
                  <a:schemeClr val="accent6">
                    <a:lumMod val="75000"/>
                  </a:schemeClr>
                </a:solidFill>
                <a:latin typeface="Calibri" panose="020F0502020204030204" pitchFamily="34" charset="0"/>
              </a:rPr>
              <a:t>“Latvijas ūdeņi</a:t>
            </a:r>
            <a:r>
              <a:rPr lang="lv-LV" sz="5400" b="1" dirty="0" smtClean="0">
                <a:solidFill>
                  <a:schemeClr val="accent6">
                    <a:lumMod val="75000"/>
                  </a:schemeClr>
                </a:solidFill>
                <a:latin typeface="Calibri" panose="020F0502020204030204" pitchFamily="34" charset="0"/>
              </a:rPr>
              <a:t>”</a:t>
            </a:r>
            <a:r>
              <a:rPr lang="lv-LV" sz="5400" b="1" dirty="0" smtClean="0">
                <a:solidFill>
                  <a:schemeClr val="bg1"/>
                </a:solidFill>
                <a:latin typeface="Calibri" panose="020F0502020204030204" pitchFamily="34" charset="0"/>
              </a:rPr>
              <a:t>, </a:t>
            </a:r>
            <a:r>
              <a:rPr lang="lv-LV" sz="4800" b="1" dirty="0" smtClean="0">
                <a:solidFill>
                  <a:schemeClr val="bg1"/>
                </a:solidFill>
                <a:latin typeface="Calibri" panose="020F0502020204030204" pitchFamily="34" charset="0"/>
              </a:rPr>
              <a:t/>
            </a:r>
            <a:br>
              <a:rPr lang="lv-LV" sz="4800" b="1" dirty="0" smtClean="0">
                <a:solidFill>
                  <a:schemeClr val="bg1"/>
                </a:solidFill>
                <a:latin typeface="Calibri" panose="020F0502020204030204" pitchFamily="34" charset="0"/>
              </a:rPr>
            </a:br>
            <a:r>
              <a:rPr lang="lv-LV" sz="4800" b="1" dirty="0" smtClean="0">
                <a:solidFill>
                  <a:schemeClr val="bg1"/>
                </a:solidFill>
                <a:latin typeface="Calibri" panose="020F0502020204030204" pitchFamily="34" charset="0"/>
              </a:rPr>
              <a:t>kas dots </a:t>
            </a:r>
            <a:endParaRPr lang="lv-LV" sz="4800" b="1" dirty="0">
              <a:solidFill>
                <a:schemeClr val="bg1"/>
              </a:solidFill>
              <a:latin typeface="Calibri" panose="020F0502020204030204" pitchFamily="34" charset="0"/>
            </a:endParaRPr>
          </a:p>
        </p:txBody>
      </p:sp>
      <p:sp>
        <p:nvSpPr>
          <p:cNvPr id="1027" name="WordArt 3"/>
          <p:cNvSpPr>
            <a:spLocks noChangeArrowheads="1" noChangeShapeType="1" noTextEdit="1"/>
          </p:cNvSpPr>
          <p:nvPr/>
        </p:nvSpPr>
        <p:spPr bwMode="auto">
          <a:xfrm flipH="1">
            <a:off x="1115616" y="4509120"/>
            <a:ext cx="7072360" cy="1428760"/>
          </a:xfrm>
          <a:prstGeom prst="rect">
            <a:avLst/>
          </a:prstGeom>
        </p:spPr>
        <p:txBody>
          <a:bodyPr wrap="none" fromWordArt="1">
            <a:prstTxWarp prst="textPlain">
              <a:avLst>
                <a:gd name="adj" fmla="val 50000"/>
              </a:avLst>
            </a:prstTxWarp>
          </a:bodyPr>
          <a:lstStyle/>
          <a:p>
            <a:pPr algn="ctr" rtl="0"/>
            <a:r>
              <a:rPr lang="lv-LV" sz="3600" kern="10" spc="0" dirty="0" smtClean="0">
                <a:ln w="9525">
                  <a:solidFill>
                    <a:srgbClr val="C00000"/>
                  </a:solidFill>
                  <a:round/>
                  <a:headEnd/>
                  <a:tailEnd/>
                </a:ln>
                <a:solidFill>
                  <a:srgbClr val="C00000"/>
                </a:solidFill>
                <a:effectLst>
                  <a:outerShdw dist="45791" dir="2021404" algn="ctr" rotWithShape="0">
                    <a:srgbClr val="B2B2B2">
                      <a:alpha val="80000"/>
                    </a:srgbClr>
                  </a:outerShdw>
                </a:effectLst>
                <a:latin typeface="Calibri" panose="020F0502020204030204" pitchFamily="34" charset="0"/>
                <a:cs typeface="Times New Roman"/>
              </a:rPr>
              <a:t>Spoguļrakstā!</a:t>
            </a:r>
            <a:endParaRPr lang="lv-LV" sz="3600" kern="10" spc="0" dirty="0">
              <a:ln w="9525">
                <a:solidFill>
                  <a:srgbClr val="C00000"/>
                </a:solidFill>
                <a:round/>
                <a:headEnd/>
                <a:tailEnd/>
              </a:ln>
              <a:solidFill>
                <a:srgbClr val="C00000"/>
              </a:solidFill>
              <a:effectLst>
                <a:outerShdw dist="45791" dir="2021404" algn="ctr" rotWithShape="0">
                  <a:srgbClr val="B2B2B2">
                    <a:alpha val="80000"/>
                  </a:srgbClr>
                </a:outerShdw>
              </a:effectLst>
              <a:latin typeface="Calibri" panose="020F0502020204030204" pitchFamily="34" charset="0"/>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additive="base">
                                        <p:cTn id="13"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68" y="406666"/>
            <a:ext cx="8229600" cy="756320"/>
          </a:xfrm>
        </p:spPr>
        <p:txBody>
          <a:bodyPr>
            <a:normAutofit/>
          </a:bodyPr>
          <a:lstStyle/>
          <a:p>
            <a:r>
              <a:rPr lang="lv-LV" sz="3200" b="1" dirty="0" smtClean="0">
                <a:latin typeface="Calibri" panose="020F0502020204030204" pitchFamily="34" charset="0"/>
              </a:rPr>
              <a:t>Teksts …</a:t>
            </a:r>
            <a:endParaRPr lang="lv-LV" sz="3200" b="1" dirty="0">
              <a:latin typeface="Calibri" panose="020F0502020204030204" pitchFamily="34" charset="0"/>
            </a:endParaRPr>
          </a:p>
        </p:txBody>
      </p:sp>
      <p:sp>
        <p:nvSpPr>
          <p:cNvPr id="5" name="WordArt 3"/>
          <p:cNvSpPr>
            <a:spLocks noChangeArrowheads="1" noChangeShapeType="1" noTextEdit="1"/>
          </p:cNvSpPr>
          <p:nvPr/>
        </p:nvSpPr>
        <p:spPr bwMode="auto">
          <a:xfrm flipH="1">
            <a:off x="3390579" y="640507"/>
            <a:ext cx="5076825" cy="4842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prstTxWarp>
          </a:bodyPr>
          <a:lstStyle/>
          <a:p>
            <a:pPr algn="ctr" rtl="0">
              <a:buNone/>
            </a:pPr>
            <a:r>
              <a:rPr lang="pt-BR" sz="3600" b="1" kern="10" spc="0" dirty="0" smtClean="0">
                <a:ln>
                  <a:noFill/>
                </a:ln>
                <a:solidFill>
                  <a:srgbClr val="C00000"/>
                </a:solidFill>
                <a:latin typeface="Calibri" panose="020F0502020204030204" pitchFamily="34" charset="0"/>
                <a:cs typeface="Times New Roman" panose="02020603050405020304" pitchFamily="18" charset="0"/>
              </a:rPr>
              <a:t>1) Latvijā ir 12400 upju, bet</a:t>
            </a:r>
            <a:endParaRPr lang="lv-LV" sz="3600" b="1" kern="10" spc="0" dirty="0">
              <a:ln>
                <a:noFill/>
              </a:ln>
              <a:solidFill>
                <a:srgbClr val="C00000"/>
              </a:solidFill>
              <a:latin typeface="Calibri" panose="020F0502020204030204" pitchFamily="34" charset="0"/>
              <a:cs typeface="Times New Roman" panose="02020603050405020304" pitchFamily="18" charset="0"/>
            </a:endParaRPr>
          </a:p>
        </p:txBody>
      </p:sp>
      <p:sp>
        <p:nvSpPr>
          <p:cNvPr id="6" name="WordArt 4"/>
          <p:cNvSpPr>
            <a:spLocks noChangeArrowheads="1" noChangeShapeType="1" noTextEdit="1"/>
          </p:cNvSpPr>
          <p:nvPr/>
        </p:nvSpPr>
        <p:spPr bwMode="auto">
          <a:xfrm flipH="1">
            <a:off x="4714555" y="1248941"/>
            <a:ext cx="37528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lv-LV" sz="3600" b="1" kern="10" dirty="0">
                <a:solidFill>
                  <a:srgbClr val="C00000"/>
                </a:solidFill>
                <a:latin typeface="Calibri" panose="020F0502020204030204" pitchFamily="34" charset="0"/>
                <a:cs typeface="Times New Roman" panose="02020603050405020304" pitchFamily="18" charset="0"/>
              </a:rPr>
              <a:t>2) 777 ir garākas par</a:t>
            </a:r>
          </a:p>
        </p:txBody>
      </p:sp>
      <p:sp>
        <p:nvSpPr>
          <p:cNvPr id="7" name="WordArt 5"/>
          <p:cNvSpPr>
            <a:spLocks noChangeArrowheads="1" noChangeShapeType="1" noTextEdit="1"/>
          </p:cNvSpPr>
          <p:nvPr/>
        </p:nvSpPr>
        <p:spPr bwMode="auto">
          <a:xfrm flipH="1">
            <a:off x="5119578" y="1916832"/>
            <a:ext cx="33432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lv-LV" sz="3600" b="1" kern="10" dirty="0">
                <a:solidFill>
                  <a:srgbClr val="C00000"/>
                </a:solidFill>
                <a:latin typeface="Calibri" panose="020F0502020204030204" pitchFamily="34" charset="0"/>
                <a:cs typeface="Times New Roman" panose="02020603050405020304" pitchFamily="18" charset="0"/>
              </a:rPr>
              <a:t>3) 10 kilometriem.</a:t>
            </a:r>
          </a:p>
        </p:txBody>
      </p:sp>
      <p:sp>
        <p:nvSpPr>
          <p:cNvPr id="8" name="WordArt 6"/>
          <p:cNvSpPr>
            <a:spLocks noChangeArrowheads="1" noChangeShapeType="1" noTextEdit="1"/>
          </p:cNvSpPr>
          <p:nvPr/>
        </p:nvSpPr>
        <p:spPr bwMode="auto">
          <a:xfrm flipH="1">
            <a:off x="2881203" y="2636912"/>
            <a:ext cx="55816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pt-BR" sz="3600" b="1" kern="10" dirty="0">
                <a:solidFill>
                  <a:srgbClr val="C00000"/>
                </a:solidFill>
                <a:latin typeface="Calibri" panose="020F0502020204030204" pitchFamily="34" charset="0"/>
                <a:cs typeface="Times New Roman" panose="02020603050405020304" pitchFamily="18" charset="0"/>
              </a:rPr>
              <a:t>4) Latvijas garākā upe ir Gauja</a:t>
            </a:r>
            <a:r>
              <a:rPr lang="lv-LV" sz="3600" b="1" kern="10" dirty="0">
                <a:solidFill>
                  <a:srgbClr val="C00000"/>
                </a:solidFill>
                <a:latin typeface="Calibri" panose="020F0502020204030204" pitchFamily="34" charset="0"/>
                <a:cs typeface="Times New Roman" panose="02020603050405020304" pitchFamily="18" charset="0"/>
              </a:rPr>
              <a:t>:</a:t>
            </a:r>
          </a:p>
        </p:txBody>
      </p:sp>
      <p:sp>
        <p:nvSpPr>
          <p:cNvPr id="9" name="WordArt 7"/>
          <p:cNvSpPr>
            <a:spLocks noChangeArrowheads="1" noChangeShapeType="1" noTextEdit="1"/>
          </p:cNvSpPr>
          <p:nvPr/>
        </p:nvSpPr>
        <p:spPr bwMode="auto">
          <a:xfrm flipH="1">
            <a:off x="1563644" y="3212976"/>
            <a:ext cx="6415088"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nb-NO" sz="3600" b="1" kern="10" dirty="0">
                <a:solidFill>
                  <a:srgbClr val="C00000"/>
                </a:solidFill>
                <a:latin typeface="Calibri" panose="020F0502020204030204" pitchFamily="34" charset="0"/>
                <a:cs typeface="Times New Roman" panose="02020603050405020304" pitchFamily="18" charset="0"/>
              </a:rPr>
              <a:t>4,52 reiz 10 kvadrātā kilometri.</a:t>
            </a:r>
            <a:endParaRPr lang="lv-LV" sz="3600" b="1" kern="10" dirty="0">
              <a:solidFill>
                <a:srgbClr val="C00000"/>
              </a:solidFill>
              <a:latin typeface="Calibri" panose="020F0502020204030204" pitchFamily="34" charset="0"/>
              <a:cs typeface="Times New Roman" panose="02020603050405020304" pitchFamily="18" charset="0"/>
            </a:endParaRPr>
          </a:p>
        </p:txBody>
      </p:sp>
      <p:sp>
        <p:nvSpPr>
          <p:cNvPr id="10" name="WordArt 8"/>
          <p:cNvSpPr>
            <a:spLocks noChangeArrowheads="1" noChangeShapeType="1" noTextEdit="1"/>
          </p:cNvSpPr>
          <p:nvPr/>
        </p:nvSpPr>
        <p:spPr bwMode="auto">
          <a:xfrm flipH="1">
            <a:off x="2762345" y="3861048"/>
            <a:ext cx="5700508"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es-ES" sz="3600" b="1" kern="10" dirty="0">
                <a:solidFill>
                  <a:srgbClr val="C00000"/>
                </a:solidFill>
                <a:latin typeface="Calibri" panose="020F0502020204030204" pitchFamily="34" charset="0"/>
                <a:cs typeface="Times New Roman" panose="02020603050405020304" pitchFamily="18" charset="0"/>
              </a:rPr>
              <a:t>5) </a:t>
            </a:r>
            <a:r>
              <a:rPr lang="es-ES" sz="3600" b="1" kern="10" dirty="0" err="1">
                <a:solidFill>
                  <a:srgbClr val="C00000"/>
                </a:solidFill>
                <a:latin typeface="Calibri" panose="020F0502020204030204" pitchFamily="34" charset="0"/>
                <a:cs typeface="Times New Roman" panose="02020603050405020304" pitchFamily="18" charset="0"/>
              </a:rPr>
              <a:t>Mūsu</a:t>
            </a:r>
            <a:r>
              <a:rPr lang="es-ES" sz="3600" b="1" kern="10" dirty="0">
                <a:solidFill>
                  <a:srgbClr val="C00000"/>
                </a:solidFill>
                <a:latin typeface="Calibri" panose="020F0502020204030204" pitchFamily="34" charset="0"/>
                <a:cs typeface="Times New Roman" panose="02020603050405020304" pitchFamily="18" charset="0"/>
              </a:rPr>
              <a:t> </a:t>
            </a:r>
            <a:r>
              <a:rPr lang="es-ES" sz="3600" b="1" kern="10" dirty="0" err="1">
                <a:solidFill>
                  <a:srgbClr val="C00000"/>
                </a:solidFill>
                <a:latin typeface="Calibri" panose="020F0502020204030204" pitchFamily="34" charset="0"/>
                <a:cs typeface="Times New Roman" panose="02020603050405020304" pitchFamily="18" charset="0"/>
              </a:rPr>
              <a:t>ūdeņos</a:t>
            </a:r>
            <a:r>
              <a:rPr lang="es-ES" sz="3600" b="1" kern="10" dirty="0">
                <a:solidFill>
                  <a:srgbClr val="C00000"/>
                </a:solidFill>
                <a:latin typeface="Calibri" panose="020F0502020204030204" pitchFamily="34" charset="0"/>
                <a:cs typeface="Times New Roman" panose="02020603050405020304" pitchFamily="18" charset="0"/>
              </a:rPr>
              <a:t> </a:t>
            </a:r>
            <a:r>
              <a:rPr lang="es-ES" sz="3600" b="1" kern="10" dirty="0" err="1">
                <a:solidFill>
                  <a:srgbClr val="C00000"/>
                </a:solidFill>
                <a:latin typeface="Calibri" panose="020F0502020204030204" pitchFamily="34" charset="0"/>
                <a:cs typeface="Times New Roman" panose="02020603050405020304" pitchFamily="18" charset="0"/>
              </a:rPr>
              <a:t>dzīvo</a:t>
            </a:r>
            <a:r>
              <a:rPr lang="es-ES" sz="3600" b="1" kern="10" dirty="0">
                <a:solidFill>
                  <a:srgbClr val="C00000"/>
                </a:solidFill>
                <a:latin typeface="Calibri" panose="020F0502020204030204" pitchFamily="34" charset="0"/>
                <a:cs typeface="Times New Roman" panose="02020603050405020304" pitchFamily="18" charset="0"/>
              </a:rPr>
              <a:t> </a:t>
            </a:r>
            <a:r>
              <a:rPr lang="es-ES" sz="3600" b="1" kern="10" dirty="0" err="1">
                <a:solidFill>
                  <a:srgbClr val="C00000"/>
                </a:solidFill>
                <a:latin typeface="Calibri" panose="020F0502020204030204" pitchFamily="34" charset="0"/>
                <a:cs typeface="Times New Roman" panose="02020603050405020304" pitchFamily="18" charset="0"/>
              </a:rPr>
              <a:t>lasis</a:t>
            </a:r>
            <a:r>
              <a:rPr lang="es-ES" sz="3600" b="1" kern="10" dirty="0">
                <a:solidFill>
                  <a:srgbClr val="C00000"/>
                </a:solidFill>
                <a:latin typeface="Calibri" panose="020F0502020204030204" pitchFamily="34" charset="0"/>
                <a:cs typeface="Times New Roman" panose="02020603050405020304" pitchFamily="18" charset="0"/>
              </a:rPr>
              <a:t>,</a:t>
            </a:r>
            <a:endParaRPr lang="lv-LV" sz="3600" b="1" kern="10" dirty="0">
              <a:solidFill>
                <a:srgbClr val="C00000"/>
              </a:solidFill>
              <a:latin typeface="Calibri" panose="020F0502020204030204" pitchFamily="34" charset="0"/>
              <a:cs typeface="Times New Roman" panose="02020603050405020304" pitchFamily="18" charset="0"/>
            </a:endParaRPr>
          </a:p>
        </p:txBody>
      </p:sp>
      <p:sp>
        <p:nvSpPr>
          <p:cNvPr id="11" name="WordArt 9"/>
          <p:cNvSpPr>
            <a:spLocks noChangeArrowheads="1" noChangeShapeType="1" noTextEdit="1"/>
          </p:cNvSpPr>
          <p:nvPr/>
        </p:nvSpPr>
        <p:spPr bwMode="auto">
          <a:xfrm flipH="1">
            <a:off x="2762345" y="4490696"/>
            <a:ext cx="5202464" cy="38520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lv-LV" sz="3600" b="1" kern="10" dirty="0">
                <a:solidFill>
                  <a:srgbClr val="C00000"/>
                </a:solidFill>
                <a:latin typeface="Calibri" panose="020F0502020204030204" pitchFamily="34" charset="0"/>
                <a:cs typeface="Times New Roman" panose="02020603050405020304" pitchFamily="18" charset="0"/>
              </a:rPr>
              <a:t>kura maksimālais garums ir</a:t>
            </a:r>
          </a:p>
        </p:txBody>
      </p:sp>
      <p:sp>
        <p:nvSpPr>
          <p:cNvPr id="12" name="WordArt 10"/>
          <p:cNvSpPr>
            <a:spLocks noChangeArrowheads="1" noChangeShapeType="1" noTextEdit="1"/>
          </p:cNvSpPr>
          <p:nvPr/>
        </p:nvSpPr>
        <p:spPr bwMode="auto">
          <a:xfrm flipH="1">
            <a:off x="1241389" y="5013176"/>
            <a:ext cx="6748594" cy="50405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prstTxWarp>
          </a:bodyPr>
          <a:lstStyle/>
          <a:p>
            <a:pPr algn="ctr"/>
            <a:r>
              <a:rPr lang="fi-FI" sz="3600" b="1" kern="10" dirty="0">
                <a:solidFill>
                  <a:srgbClr val="C00000"/>
                </a:solidFill>
                <a:latin typeface="Calibri" panose="020F0502020204030204" pitchFamily="34" charset="0"/>
                <a:cs typeface="Times New Roman" panose="02020603050405020304" pitchFamily="18" charset="0"/>
              </a:rPr>
              <a:t>viens tūkstotis seši simti milimetri</a:t>
            </a:r>
            <a:r>
              <a:rPr lang="fi-FI" sz="3600" b="1" kern="10" dirty="0" smtClean="0">
                <a:solidFill>
                  <a:srgbClr val="C00000"/>
                </a:solidFill>
                <a:latin typeface="Calibri" panose="020F0502020204030204" pitchFamily="34" charset="0"/>
                <a:cs typeface="Times New Roman" panose="02020603050405020304" pitchFamily="18" charset="0"/>
              </a:rPr>
              <a:t>.</a:t>
            </a:r>
            <a:endParaRPr lang="lv-LV" sz="3600" b="1" kern="10" dirty="0">
              <a:solidFill>
                <a:srgbClr val="C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232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477</TotalTime>
  <Words>268</Words>
  <Application>Microsoft Office PowerPoint</Application>
  <PresentationFormat>On-screen Show (4:3)</PresentationFormat>
  <Paragraphs>72</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Constantia</vt:lpstr>
      <vt:lpstr>Times New Roman</vt:lpstr>
      <vt:lpstr>Wingdings</vt:lpstr>
      <vt:lpstr>Wingdings 2</vt:lpstr>
      <vt:lpstr>Paper</vt:lpstr>
      <vt:lpstr>Neparasta matemātika</vt:lpstr>
      <vt:lpstr>1. uzdevums  Piedāvā attēliem savus nosaukumus,  izdomā neparastus uzdevumus un  atrisini!</vt:lpstr>
      <vt:lpstr>PowerPoint Presentation</vt:lpstr>
      <vt:lpstr>PowerPoint Presentation</vt:lpstr>
      <vt:lpstr>PowerPoint Presentation</vt:lpstr>
      <vt:lpstr>PowerPoint Presentation</vt:lpstr>
      <vt:lpstr>PowerPoint Presentation</vt:lpstr>
      <vt:lpstr>2. uzdevums  Atšifrē tekstu “Latvijas ūdeņi”,  kas dots </vt:lpstr>
      <vt:lpstr>Teksts …</vt:lpstr>
      <vt:lpstr>PowerPoint Presentation</vt:lpstr>
      <vt:lpstr>1. Latvijā ir 12 400 upju, bet  2. 777 ir garākas par 3. 10 kilometriem. 4. Latvijas  garākā upe ir Gauja 4,52 reiz 10 kvadrātā kilometri. 5. Mūsu ūdeņos dzīvo lasis, kura maksimālais garums ir viens tūkstotis      seši simti milimetri.  6. Dzīvo arī taimiņš, kura garums ir 1100 milimetri. 7. Pie mums dzīvo arī zutis, kura maksimālā masa ir pieci tūkstoši astoņi      simti grami. 8. Latvijā lielākā noķertā zivs ir sams, kura masa ir 56,2kg, 9. bet garums 182cm. 10. Sams nozvejots 1995. gadā.</vt:lpstr>
      <vt:lpstr>3. uzdevums  Tekstā minētos skaitļus pārveido normālformā!</vt:lpstr>
      <vt:lpstr>Atbildes 3. uzdevumam </vt:lpstr>
      <vt:lpstr>4. uzdevums (patstāvīgi!)  Atrodi dzīvē sastopamas lielumu vērtības, kuru pieraksts normālformā satur  reizinātāju 10 ar negatīvu kāpinātāju:   1) pieraksti tos abos, mums tagad zināmos divos      veidos, un  2) pāros vai individuāli, sagatavo prezentāciju! </vt:lpstr>
      <vt:lpstr>Paldies!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Matemātika</dc:title>
  <dc:creator>Anrijs</dc:creator>
  <cp:lastModifiedBy>P</cp:lastModifiedBy>
  <cp:revision>52</cp:revision>
  <dcterms:created xsi:type="dcterms:W3CDTF">2012-12-16T15:26:24Z</dcterms:created>
  <dcterms:modified xsi:type="dcterms:W3CDTF">2017-01-13T15:47:25Z</dcterms:modified>
</cp:coreProperties>
</file>